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2" name="Slide Subtitle"/>
          <p:cNvSpPr txBox="1"/>
          <p:nvPr>
            <p:ph type="body" sz="quarter" idx="21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7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2" name="Slide Subtitle"/>
          <p:cNvSpPr txBox="1"/>
          <p:nvPr>
            <p:ph type="body" sz="quarter" idx="21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0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0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0" name="Agenda Subtitle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Fact information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27" name="Body Level One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ea against sky at sunset 2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tif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Welcome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Welcome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Screenshot 2025-08-25 at 11.55.41.png" descr="Screenshot 2025-08-25 at 11.55.4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79719" y="3556104"/>
            <a:ext cx="19801153" cy="8049002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Explain the meaning of the problem in English"/>
          <p:cNvSpPr txBox="1"/>
          <p:nvPr/>
        </p:nvSpPr>
        <p:spPr>
          <a:xfrm>
            <a:off x="3120446" y="687788"/>
            <a:ext cx="18919699" cy="1426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900"/>
            </a:lvl1pPr>
          </a:lstStyle>
          <a:p>
            <a:pPr/>
            <a:r>
              <a:t>Explain the meaning of the problem in English  </a:t>
            </a:r>
          </a:p>
        </p:txBody>
      </p:sp>
      <p:sp>
        <p:nvSpPr>
          <p:cNvPr id="175" name="Rectangle"/>
          <p:cNvSpPr/>
          <p:nvPr/>
        </p:nvSpPr>
        <p:spPr>
          <a:xfrm>
            <a:off x="10668000" y="4826000"/>
            <a:ext cx="7965976" cy="12700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</a:p>
        </p:txBody>
      </p:sp>
      <p:sp>
        <p:nvSpPr>
          <p:cNvPr id="176" name="Rectangle"/>
          <p:cNvSpPr/>
          <p:nvPr/>
        </p:nvSpPr>
        <p:spPr>
          <a:xfrm>
            <a:off x="10668000" y="6045200"/>
            <a:ext cx="7965976" cy="12700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</a:p>
        </p:txBody>
      </p:sp>
      <p:sp>
        <p:nvSpPr>
          <p:cNvPr id="177" name="Rectangle"/>
          <p:cNvSpPr/>
          <p:nvPr/>
        </p:nvSpPr>
        <p:spPr>
          <a:xfrm>
            <a:off x="10668000" y="7302500"/>
            <a:ext cx="7965976" cy="12700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</a:p>
        </p:txBody>
      </p:sp>
      <p:sp>
        <p:nvSpPr>
          <p:cNvPr id="178" name="Rectangle"/>
          <p:cNvSpPr/>
          <p:nvPr/>
        </p:nvSpPr>
        <p:spPr>
          <a:xfrm>
            <a:off x="10668000" y="8509000"/>
            <a:ext cx="7965976" cy="12700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</a:p>
        </p:txBody>
      </p:sp>
      <p:sp>
        <p:nvSpPr>
          <p:cNvPr id="179" name="Rectangle"/>
          <p:cNvSpPr/>
          <p:nvPr/>
        </p:nvSpPr>
        <p:spPr>
          <a:xfrm>
            <a:off x="10668000" y="9779000"/>
            <a:ext cx="7965976" cy="12700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xit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xit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xit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xit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7" grpId="3"/>
      <p:bldP build="whole" bldLvl="1" animBg="1" rev="0" advAuto="0" spid="179" grpId="5"/>
      <p:bldP build="whole" bldLvl="1" animBg="1" rev="0" advAuto="0" spid="176" grpId="2"/>
      <p:bldP build="whole" bldLvl="1" animBg="1" rev="0" advAuto="0" spid="175" grpId="1"/>
      <p:bldP build="whole" bldLvl="1" animBg="1" rev="0" advAuto="0" spid="178" grpId="4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Discussion quest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Discussion questions </a:t>
            </a:r>
          </a:p>
        </p:txBody>
      </p:sp>
      <p:sp>
        <p:nvSpPr>
          <p:cNvPr id="182" name="• Have you ever had a problem at work? What happened?…"/>
          <p:cNvSpPr txBox="1"/>
          <p:nvPr>
            <p:ph type="body" sz="half" idx="1"/>
          </p:nvPr>
        </p:nvSpPr>
        <p:spPr>
          <a:xfrm>
            <a:off x="344231" y="4358582"/>
            <a:ext cx="13353592" cy="8483601"/>
          </a:xfrm>
          <a:prstGeom prst="rect">
            <a:avLst/>
          </a:prstGeom>
        </p:spPr>
        <p:txBody>
          <a:bodyPr/>
          <a:lstStyle/>
          <a:p>
            <a:pPr marL="165100" indent="-165100" defTabSz="12700">
              <a:lnSpc>
                <a:spcPct val="135000"/>
              </a:lnSpc>
              <a:spcBef>
                <a:spcPts val="1200"/>
              </a:spcBef>
              <a:buSzTx/>
              <a:buNone/>
              <a:tabLst>
                <a:tab pos="63500" algn="r"/>
                <a:tab pos="165100" algn="l"/>
              </a:tabLst>
              <a:defRPr sz="3600">
                <a:solidFill>
                  <a:schemeClr val="accent2">
                    <a:hueOff val="261693"/>
                    <a:satOff val="40971"/>
                    <a:lumOff val="-28931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	•	Have you ever had a problem at work? What happened?</a:t>
            </a:r>
          </a:p>
          <a:p>
            <a:pPr marL="165100" indent="-165100" defTabSz="12700">
              <a:lnSpc>
                <a:spcPct val="135000"/>
              </a:lnSpc>
              <a:spcBef>
                <a:spcPts val="1200"/>
              </a:spcBef>
              <a:buSzTx/>
              <a:buNone/>
              <a:tabLst>
                <a:tab pos="63500" algn="r"/>
                <a:tab pos="165100" algn="l"/>
              </a:tabLst>
              <a:defRPr sz="3600">
                <a:solidFill>
                  <a:schemeClr val="accent2">
                    <a:hueOff val="261693"/>
                    <a:satOff val="40971"/>
                    <a:lumOff val="-28931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165100" indent="-165100" defTabSz="12700">
              <a:lnSpc>
                <a:spcPct val="135000"/>
              </a:lnSpc>
              <a:spcBef>
                <a:spcPts val="1200"/>
              </a:spcBef>
              <a:buSzTx/>
              <a:buNone/>
              <a:tabLst>
                <a:tab pos="63500" algn="r"/>
                <a:tab pos="165100" algn="l"/>
              </a:tabLst>
              <a:defRPr sz="3600">
                <a:solidFill>
                  <a:schemeClr val="accent2">
                    <a:hueOff val="261693"/>
                    <a:satOff val="40971"/>
                    <a:lumOff val="-28931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	•	What are some common problems you have at work? How do you solve them? </a:t>
            </a:r>
          </a:p>
          <a:p>
            <a:pPr marL="165100" indent="-165100" defTabSz="12700">
              <a:lnSpc>
                <a:spcPct val="135000"/>
              </a:lnSpc>
              <a:spcBef>
                <a:spcPts val="1200"/>
              </a:spcBef>
              <a:buSzTx/>
              <a:buNone/>
              <a:tabLst>
                <a:tab pos="63500" algn="r"/>
                <a:tab pos="165100" algn="l"/>
              </a:tabLst>
              <a:defRPr sz="3600">
                <a:solidFill>
                  <a:schemeClr val="accent2">
                    <a:hueOff val="261693"/>
                    <a:satOff val="40971"/>
                    <a:lumOff val="-28931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165100" indent="-165100" defTabSz="12700">
              <a:lnSpc>
                <a:spcPct val="135000"/>
              </a:lnSpc>
              <a:spcBef>
                <a:spcPts val="1200"/>
              </a:spcBef>
              <a:buSzTx/>
              <a:buNone/>
              <a:tabLst>
                <a:tab pos="63500" algn="r"/>
                <a:tab pos="165100" algn="l"/>
              </a:tabLst>
              <a:defRPr sz="3600">
                <a:solidFill>
                  <a:schemeClr val="accent2">
                    <a:hueOff val="261693"/>
                    <a:satOff val="40971"/>
                    <a:lumOff val="-28931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	•	Who do you talk to when you have a problem at work? </a:t>
            </a:r>
          </a:p>
        </p:txBody>
      </p:sp>
      <p:pic>
        <p:nvPicPr>
          <p:cNvPr id="18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644878" y="3857058"/>
            <a:ext cx="10390479" cy="69269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Luca: Hi Sara, do you have a minute?…"/>
          <p:cNvSpPr txBox="1"/>
          <p:nvPr/>
        </p:nvSpPr>
        <p:spPr>
          <a:xfrm>
            <a:off x="528397" y="1805174"/>
            <a:ext cx="20677635" cy="64676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12700">
              <a:lnSpc>
                <a:spcPct val="135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100">
                <a:solidFill>
                  <a:schemeClr val="accent1">
                    <a:satOff val="2969"/>
                    <a:lumOff val="-11469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Luca</a:t>
            </a:r>
            <a:r>
              <a:t>: Hi Sara, do you have a minute?</a:t>
            </a:r>
          </a:p>
          <a:p>
            <a:pPr defTabSz="12700">
              <a:lnSpc>
                <a:spcPct val="135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100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Sara</a:t>
            </a:r>
            <a:r>
              <a:t>: Sure, Luca. What’s up?</a:t>
            </a:r>
          </a:p>
          <a:p>
            <a:pPr defTabSz="12700">
              <a:lnSpc>
                <a:spcPct val="135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100">
                <a:solidFill>
                  <a:schemeClr val="accent1">
                    <a:satOff val="2969"/>
                    <a:lumOff val="-11469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Luca</a:t>
            </a:r>
            <a:r>
              <a:t>: The printer in the office isn’t working again. I tried to print the monthly report this morning, but nothing came out.</a:t>
            </a:r>
          </a:p>
          <a:p>
            <a:pPr defTabSz="12700">
              <a:lnSpc>
                <a:spcPct val="135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100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Sara</a:t>
            </a:r>
            <a:r>
              <a:t>: Oh no, not again. Didn’t we fix it last month?</a:t>
            </a:r>
          </a:p>
          <a:p>
            <a:pPr defTabSz="12700">
              <a:lnSpc>
                <a:spcPct val="135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100">
                <a:solidFill>
                  <a:schemeClr val="accent1">
                    <a:satOff val="2969"/>
                    <a:lumOff val="-11469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Luca</a:t>
            </a:r>
            <a:r>
              <a:t>: Yes, but it keeps breaking. If we don’t replace it soon, we’ll keep missing deadlines.</a:t>
            </a:r>
          </a:p>
          <a:p>
            <a:pPr defTabSz="12700">
              <a:lnSpc>
                <a:spcPct val="135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100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Sara</a:t>
            </a:r>
            <a:r>
              <a:t>: You’re right. We can’t waste more time. You should send an email to IT right now.</a:t>
            </a:r>
          </a:p>
          <a:p>
            <a:pPr defTabSz="12700">
              <a:lnSpc>
                <a:spcPct val="135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100">
                <a:solidFill>
                  <a:schemeClr val="accent1">
                    <a:satOff val="2969"/>
                    <a:lumOff val="-11469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Luca</a:t>
            </a:r>
            <a:r>
              <a:t>: OK, I’ll do that. But if they don’t respond quickly, what should we do?</a:t>
            </a:r>
          </a:p>
          <a:p>
            <a:pPr defTabSz="12700">
              <a:lnSpc>
                <a:spcPct val="135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100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Sara</a:t>
            </a:r>
            <a:r>
              <a:t>: If they don’t respond by tomorrow, I’ll talk to the manager and request a new printer.</a:t>
            </a:r>
          </a:p>
          <a:p>
            <a:pPr defTabSz="12700">
              <a:lnSpc>
                <a:spcPct val="135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100">
                <a:solidFill>
                  <a:schemeClr val="accent1">
                    <a:satOff val="2969"/>
                    <a:lumOff val="-11469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Luca</a:t>
            </a:r>
            <a:r>
              <a:t>: Sounds good. Thanks, Sara!</a:t>
            </a:r>
          </a:p>
          <a:p>
            <a:pPr defTabSz="12700">
              <a:lnSpc>
                <a:spcPct val="135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100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Sara</a:t>
            </a:r>
            <a:r>
              <a:t>: No problem. Let me know what they say.</a:t>
            </a:r>
          </a:p>
        </p:txBody>
      </p:sp>
      <p:sp>
        <p:nvSpPr>
          <p:cNvPr id="186" name="Read the conversation and answer the comprehension questions"/>
          <p:cNvSpPr txBox="1"/>
          <p:nvPr/>
        </p:nvSpPr>
        <p:spPr>
          <a:xfrm>
            <a:off x="712601" y="795698"/>
            <a:ext cx="16597783" cy="934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Read the conversation and answer the comprehension questions </a:t>
            </a:r>
          </a:p>
        </p:txBody>
      </p:sp>
      <p:sp>
        <p:nvSpPr>
          <p:cNvPr id="187" name="a) True or False?…"/>
          <p:cNvSpPr txBox="1"/>
          <p:nvPr/>
        </p:nvSpPr>
        <p:spPr>
          <a:xfrm>
            <a:off x="9692544" y="7303525"/>
            <a:ext cx="12858201" cy="6108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12700">
              <a:lnSpc>
                <a:spcPct val="10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3600">
                <a:latin typeface="Helvetica"/>
                <a:ea typeface="Helvetica"/>
                <a:cs typeface="Helvetica"/>
                <a:sym typeface="Helvetica"/>
              </a:defRPr>
            </a:pPr>
            <a:r>
              <a:t>a) True or False?</a:t>
            </a:r>
          </a:p>
          <a:p>
            <a:pPr defTabSz="12700">
              <a:lnSpc>
                <a:spcPct val="10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600">
                <a:latin typeface="Helvetica"/>
                <a:ea typeface="Helvetica"/>
                <a:cs typeface="Helvetica"/>
                <a:sym typeface="Helvetica"/>
              </a:defRPr>
            </a:pPr>
            <a:r>
              <a:t>1. Luca is happy because the printer works well. (T / F)</a:t>
            </a:r>
          </a:p>
          <a:p>
            <a:pPr defTabSz="12700">
              <a:lnSpc>
                <a:spcPct val="10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600">
                <a:latin typeface="Helvetica"/>
                <a:ea typeface="Helvetica"/>
                <a:cs typeface="Helvetica"/>
                <a:sym typeface="Helvetica"/>
              </a:defRPr>
            </a:pPr>
            <a:r>
              <a:t>2. Luca couldn’t print an important report. (T / F)</a:t>
            </a:r>
          </a:p>
          <a:p>
            <a:pPr defTabSz="12700">
              <a:lnSpc>
                <a:spcPct val="10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600">
                <a:latin typeface="Helvetica"/>
                <a:ea typeface="Helvetica"/>
                <a:cs typeface="Helvetica"/>
                <a:sym typeface="Helvetica"/>
              </a:defRPr>
            </a:pPr>
            <a:r>
              <a:t>3. Sara wants to wait before contacting IT. (T / F)</a:t>
            </a:r>
          </a:p>
          <a:p>
            <a:pPr defTabSz="12700">
              <a:lnSpc>
                <a:spcPct val="10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600">
                <a:latin typeface="Helvetica"/>
                <a:ea typeface="Helvetica"/>
                <a:cs typeface="Helvetica"/>
                <a:sym typeface="Helvetica"/>
              </a:defRPr>
            </a:pPr>
            <a:r>
              <a:t>4. If IT doesn’t reply, Sara will talk to the manager. (T / F)</a:t>
            </a:r>
          </a:p>
          <a:p>
            <a:pPr defTabSz="12700">
              <a:lnSpc>
                <a:spcPct val="10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3600"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defTabSz="12700">
              <a:lnSpc>
                <a:spcPct val="10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3600">
                <a:latin typeface="Helvetica"/>
                <a:ea typeface="Helvetica"/>
                <a:cs typeface="Helvetica"/>
                <a:sym typeface="Helvetica"/>
              </a:defRPr>
            </a:pPr>
            <a:r>
              <a:t>b) Short Answers</a:t>
            </a:r>
          </a:p>
          <a:p>
            <a:pPr defTabSz="12700">
              <a:lnSpc>
                <a:spcPct val="10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600">
                <a:latin typeface="Helvetica"/>
                <a:ea typeface="Helvetica"/>
                <a:cs typeface="Helvetica"/>
                <a:sym typeface="Helvetica"/>
              </a:defRPr>
            </a:pPr>
            <a:r>
              <a:t>1. What’s the problem in the office?</a:t>
            </a:r>
          </a:p>
          <a:p>
            <a:pPr defTabSz="12700">
              <a:lnSpc>
                <a:spcPct val="10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600">
                <a:latin typeface="Helvetica"/>
                <a:ea typeface="Helvetica"/>
                <a:cs typeface="Helvetica"/>
                <a:sym typeface="Helvetica"/>
              </a:defRPr>
            </a:pPr>
            <a:r>
              <a:t>2. What does Sara suggest doing first?</a:t>
            </a:r>
          </a:p>
          <a:p>
            <a:pPr defTabSz="12700">
              <a:lnSpc>
                <a:spcPct val="10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600">
                <a:latin typeface="Helvetica"/>
                <a:ea typeface="Helvetica"/>
                <a:cs typeface="Helvetica"/>
                <a:sym typeface="Helvetica"/>
              </a:defRPr>
            </a:pPr>
            <a:r>
              <a:t>3. What will Sara do if IT doesn’t respond?</a:t>
            </a:r>
          </a:p>
          <a:p>
            <a:pPr defTabSz="12700">
              <a:lnSpc>
                <a:spcPct val="10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3600">
                <a:latin typeface="Helvetica"/>
                <a:ea typeface="Helvetica"/>
                <a:cs typeface="Helvetica"/>
                <a:sym typeface="Helvetica"/>
              </a:defRPr>
            </a:pPr>
            <a:r>
              <a:t>4. Why is the problem important?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Luca:…"/>
          <p:cNvSpPr txBox="1"/>
          <p:nvPr>
            <p:ph type="body" idx="1"/>
          </p:nvPr>
        </p:nvSpPr>
        <p:spPr>
          <a:xfrm>
            <a:off x="576262" y="860722"/>
            <a:ext cx="23426540" cy="12439155"/>
          </a:xfrm>
          <a:prstGeom prst="rect">
            <a:avLst/>
          </a:prstGeom>
        </p:spPr>
        <p:txBody>
          <a:bodyPr/>
          <a:lstStyle/>
          <a:p>
            <a:pPr marL="0" indent="0" defTabSz="914400">
              <a:lnSpc>
                <a:spcPct val="135000"/>
              </a:lnSpc>
              <a:spcBef>
                <a:spcPts val="0"/>
              </a:spcBef>
              <a:buSzTx/>
              <a:buNone/>
              <a:tabLst>
                <a:tab pos="292100" algn="l"/>
                <a:tab pos="596900" algn="l"/>
                <a:tab pos="889000" algn="l"/>
                <a:tab pos="1193800" algn="l"/>
                <a:tab pos="1485900" algn="l"/>
                <a:tab pos="1790700" algn="l"/>
                <a:tab pos="2082800" algn="l"/>
                <a:tab pos="2387600" algn="l"/>
                <a:tab pos="2679700" algn="l"/>
                <a:tab pos="2984500" algn="l"/>
                <a:tab pos="3276600" algn="l"/>
                <a:tab pos="3581400" algn="l"/>
              </a:tabLst>
              <a:defRPr b="1" sz="2604">
                <a:solidFill>
                  <a:srgbClr val="11111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Luca</a:t>
            </a:r>
            <a:r>
              <a:rPr b="0">
                <a:latin typeface="Helvetica"/>
                <a:ea typeface="Helvetica"/>
                <a:cs typeface="Helvetica"/>
                <a:sym typeface="Helvetica"/>
              </a:rPr>
              <a:t>:</a:t>
            </a:r>
            <a:endParaRPr b="0">
              <a:latin typeface="Helvetica"/>
              <a:ea typeface="Helvetica"/>
              <a:cs typeface="Helvetica"/>
              <a:sym typeface="Helvetica"/>
            </a:endParaRPr>
          </a:p>
          <a:p>
            <a:pPr marL="0" indent="0" defTabSz="914400">
              <a:lnSpc>
                <a:spcPct val="135000"/>
              </a:lnSpc>
              <a:spcBef>
                <a:spcPts val="0"/>
              </a:spcBef>
              <a:buSzTx/>
              <a:buNone/>
              <a:tabLst>
                <a:tab pos="292100" algn="l"/>
                <a:tab pos="596900" algn="l"/>
                <a:tab pos="889000" algn="l"/>
                <a:tab pos="1193800" algn="l"/>
                <a:tab pos="1485900" algn="l"/>
                <a:tab pos="1790700" algn="l"/>
                <a:tab pos="2082800" algn="l"/>
                <a:tab pos="2387600" algn="l"/>
                <a:tab pos="2679700" algn="l"/>
                <a:tab pos="2984500" algn="l"/>
                <a:tab pos="3276600" algn="l"/>
                <a:tab pos="3581400" algn="l"/>
              </a:tabLst>
              <a:defRPr sz="2604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Hey Sara, do you have a minute? We’ve hit another snag this morning.</a:t>
            </a:r>
          </a:p>
          <a:p>
            <a:pPr marL="0" indent="0" defTabSz="914400">
              <a:lnSpc>
                <a:spcPct val="135000"/>
              </a:lnSpc>
              <a:spcBef>
                <a:spcPts val="0"/>
              </a:spcBef>
              <a:buSzTx/>
              <a:buNone/>
              <a:tabLst>
                <a:tab pos="292100" algn="l"/>
                <a:tab pos="596900" algn="l"/>
                <a:tab pos="889000" algn="l"/>
                <a:tab pos="1193800" algn="l"/>
                <a:tab pos="1485900" algn="l"/>
                <a:tab pos="1790700" algn="l"/>
                <a:tab pos="2082800" algn="l"/>
                <a:tab pos="2387600" algn="l"/>
                <a:tab pos="2679700" algn="l"/>
                <a:tab pos="2984500" algn="l"/>
                <a:tab pos="3276600" algn="l"/>
                <a:tab pos="3581400" algn="l"/>
              </a:tabLst>
              <a:defRPr sz="2604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0" indent="0" defTabSz="914400">
              <a:lnSpc>
                <a:spcPct val="135000"/>
              </a:lnSpc>
              <a:spcBef>
                <a:spcPts val="0"/>
              </a:spcBef>
              <a:buSzTx/>
              <a:buNone/>
              <a:tabLst>
                <a:tab pos="292100" algn="l"/>
                <a:tab pos="596900" algn="l"/>
                <a:tab pos="889000" algn="l"/>
                <a:tab pos="1193800" algn="l"/>
                <a:tab pos="1485900" algn="l"/>
                <a:tab pos="1790700" algn="l"/>
                <a:tab pos="2082800" algn="l"/>
                <a:tab pos="2387600" algn="l"/>
                <a:tab pos="2679700" algn="l"/>
                <a:tab pos="2984500" algn="l"/>
                <a:tab pos="3276600" algn="l"/>
                <a:tab pos="3581400" algn="l"/>
              </a:tabLst>
              <a:defRPr b="1" sz="2604">
                <a:solidFill>
                  <a:srgbClr val="11111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Sara</a:t>
            </a:r>
            <a:r>
              <a:rPr b="0">
                <a:latin typeface="Helvetica"/>
                <a:ea typeface="Helvetica"/>
                <a:cs typeface="Helvetica"/>
                <a:sym typeface="Helvetica"/>
              </a:rPr>
              <a:t>:</a:t>
            </a:r>
            <a:endParaRPr b="0">
              <a:latin typeface="Helvetica"/>
              <a:ea typeface="Helvetica"/>
              <a:cs typeface="Helvetica"/>
              <a:sym typeface="Helvetica"/>
            </a:endParaRPr>
          </a:p>
          <a:p>
            <a:pPr marL="0" indent="0" defTabSz="914400">
              <a:lnSpc>
                <a:spcPct val="135000"/>
              </a:lnSpc>
              <a:spcBef>
                <a:spcPts val="0"/>
              </a:spcBef>
              <a:buSzTx/>
              <a:buNone/>
              <a:tabLst>
                <a:tab pos="292100" algn="l"/>
                <a:tab pos="596900" algn="l"/>
                <a:tab pos="889000" algn="l"/>
                <a:tab pos="1193800" algn="l"/>
                <a:tab pos="1485900" algn="l"/>
                <a:tab pos="1790700" algn="l"/>
                <a:tab pos="2082800" algn="l"/>
                <a:tab pos="2387600" algn="l"/>
                <a:tab pos="2679700" algn="l"/>
                <a:tab pos="2984500" algn="l"/>
                <a:tab pos="3276600" algn="l"/>
                <a:tab pos="3581400" algn="l"/>
              </a:tabLst>
              <a:defRPr sz="2604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Let me guess — the printer?</a:t>
            </a:r>
          </a:p>
          <a:p>
            <a:pPr marL="0" indent="0" defTabSz="914400">
              <a:lnSpc>
                <a:spcPct val="135000"/>
              </a:lnSpc>
              <a:spcBef>
                <a:spcPts val="0"/>
              </a:spcBef>
              <a:buSzTx/>
              <a:buNone/>
              <a:tabLst>
                <a:tab pos="292100" algn="l"/>
                <a:tab pos="596900" algn="l"/>
                <a:tab pos="889000" algn="l"/>
                <a:tab pos="1193800" algn="l"/>
                <a:tab pos="1485900" algn="l"/>
                <a:tab pos="1790700" algn="l"/>
                <a:tab pos="2082800" algn="l"/>
                <a:tab pos="2387600" algn="l"/>
                <a:tab pos="2679700" algn="l"/>
                <a:tab pos="2984500" algn="l"/>
                <a:tab pos="3276600" algn="l"/>
                <a:tab pos="3581400" algn="l"/>
              </a:tabLst>
              <a:defRPr sz="2604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0" indent="0" defTabSz="914400">
              <a:lnSpc>
                <a:spcPct val="135000"/>
              </a:lnSpc>
              <a:spcBef>
                <a:spcPts val="0"/>
              </a:spcBef>
              <a:buSzTx/>
              <a:buNone/>
              <a:tabLst>
                <a:tab pos="292100" algn="l"/>
                <a:tab pos="596900" algn="l"/>
                <a:tab pos="889000" algn="l"/>
                <a:tab pos="1193800" algn="l"/>
                <a:tab pos="1485900" algn="l"/>
                <a:tab pos="1790700" algn="l"/>
                <a:tab pos="2082800" algn="l"/>
                <a:tab pos="2387600" algn="l"/>
                <a:tab pos="2679700" algn="l"/>
                <a:tab pos="2984500" algn="l"/>
                <a:tab pos="3276600" algn="l"/>
                <a:tab pos="3581400" algn="l"/>
              </a:tabLst>
              <a:defRPr b="1" sz="2604">
                <a:solidFill>
                  <a:srgbClr val="11111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Luca</a:t>
            </a:r>
            <a:r>
              <a:rPr b="0">
                <a:latin typeface="Helvetica"/>
                <a:ea typeface="Helvetica"/>
                <a:cs typeface="Helvetica"/>
                <a:sym typeface="Helvetica"/>
              </a:rPr>
              <a:t>:</a:t>
            </a:r>
            <a:endParaRPr b="0">
              <a:latin typeface="Helvetica"/>
              <a:ea typeface="Helvetica"/>
              <a:cs typeface="Helvetica"/>
              <a:sym typeface="Helvetica"/>
            </a:endParaRPr>
          </a:p>
          <a:p>
            <a:pPr marL="0" indent="0" defTabSz="914400">
              <a:lnSpc>
                <a:spcPct val="135000"/>
              </a:lnSpc>
              <a:spcBef>
                <a:spcPts val="0"/>
              </a:spcBef>
              <a:buSzTx/>
              <a:buNone/>
              <a:tabLst>
                <a:tab pos="292100" algn="l"/>
                <a:tab pos="596900" algn="l"/>
                <a:tab pos="889000" algn="l"/>
                <a:tab pos="1193800" algn="l"/>
                <a:tab pos="1485900" algn="l"/>
                <a:tab pos="1790700" algn="l"/>
                <a:tab pos="2082800" algn="l"/>
                <a:tab pos="2387600" algn="l"/>
                <a:tab pos="2679700" algn="l"/>
                <a:tab pos="2984500" algn="l"/>
                <a:tab pos="3276600" algn="l"/>
                <a:tab pos="3581400" algn="l"/>
              </a:tabLst>
              <a:defRPr sz="2604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Exactly. I tried printing the monthly reports, and it completely froze. I restarted it twice, but nothing worked.</a:t>
            </a:r>
          </a:p>
          <a:p>
            <a:pPr marL="0" indent="0" defTabSz="914400">
              <a:lnSpc>
                <a:spcPct val="135000"/>
              </a:lnSpc>
              <a:spcBef>
                <a:spcPts val="0"/>
              </a:spcBef>
              <a:buSzTx/>
              <a:buNone/>
              <a:tabLst>
                <a:tab pos="292100" algn="l"/>
                <a:tab pos="596900" algn="l"/>
                <a:tab pos="889000" algn="l"/>
                <a:tab pos="1193800" algn="l"/>
                <a:tab pos="1485900" algn="l"/>
                <a:tab pos="1790700" algn="l"/>
                <a:tab pos="2082800" algn="l"/>
                <a:tab pos="2387600" algn="l"/>
                <a:tab pos="2679700" algn="l"/>
                <a:tab pos="2984500" algn="l"/>
                <a:tab pos="3276600" algn="l"/>
                <a:tab pos="3581400" algn="l"/>
              </a:tabLst>
              <a:defRPr sz="2604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0" indent="0" defTabSz="914400">
              <a:lnSpc>
                <a:spcPct val="135000"/>
              </a:lnSpc>
              <a:spcBef>
                <a:spcPts val="0"/>
              </a:spcBef>
              <a:buSzTx/>
              <a:buNone/>
              <a:tabLst>
                <a:tab pos="292100" algn="l"/>
                <a:tab pos="596900" algn="l"/>
                <a:tab pos="889000" algn="l"/>
                <a:tab pos="1193800" algn="l"/>
                <a:tab pos="1485900" algn="l"/>
                <a:tab pos="1790700" algn="l"/>
                <a:tab pos="2082800" algn="l"/>
                <a:tab pos="2387600" algn="l"/>
                <a:tab pos="2679700" algn="l"/>
                <a:tab pos="2984500" algn="l"/>
                <a:tab pos="3276600" algn="l"/>
                <a:tab pos="3581400" algn="l"/>
              </a:tabLst>
              <a:defRPr b="1" sz="2604">
                <a:solidFill>
                  <a:srgbClr val="11111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Sara</a:t>
            </a:r>
            <a:r>
              <a:rPr b="0">
                <a:latin typeface="Helvetica"/>
                <a:ea typeface="Helvetica"/>
                <a:cs typeface="Helvetica"/>
                <a:sym typeface="Helvetica"/>
              </a:rPr>
              <a:t>:</a:t>
            </a:r>
            <a:endParaRPr b="0">
              <a:latin typeface="Helvetica"/>
              <a:ea typeface="Helvetica"/>
              <a:cs typeface="Helvetica"/>
              <a:sym typeface="Helvetica"/>
            </a:endParaRPr>
          </a:p>
          <a:p>
            <a:pPr marL="0" indent="0" defTabSz="914400">
              <a:lnSpc>
                <a:spcPct val="135000"/>
              </a:lnSpc>
              <a:spcBef>
                <a:spcPts val="0"/>
              </a:spcBef>
              <a:buSzTx/>
              <a:buNone/>
              <a:tabLst>
                <a:tab pos="292100" algn="l"/>
                <a:tab pos="596900" algn="l"/>
                <a:tab pos="889000" algn="l"/>
                <a:tab pos="1193800" algn="l"/>
                <a:tab pos="1485900" algn="l"/>
                <a:tab pos="1790700" algn="l"/>
                <a:tab pos="2082800" algn="l"/>
                <a:tab pos="2387600" algn="l"/>
                <a:tab pos="2679700" algn="l"/>
                <a:tab pos="2984500" algn="l"/>
                <a:tab pos="3276600" algn="l"/>
                <a:tab pos="3581400" algn="l"/>
              </a:tabLst>
              <a:defRPr sz="2604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This is getting ridiculous. Didn’t IT say they fixed it last week?</a:t>
            </a:r>
          </a:p>
          <a:p>
            <a:pPr marL="0" indent="0" defTabSz="914400">
              <a:lnSpc>
                <a:spcPct val="135000"/>
              </a:lnSpc>
              <a:spcBef>
                <a:spcPts val="0"/>
              </a:spcBef>
              <a:buSzTx/>
              <a:buNone/>
              <a:tabLst>
                <a:tab pos="292100" algn="l"/>
                <a:tab pos="596900" algn="l"/>
                <a:tab pos="889000" algn="l"/>
                <a:tab pos="1193800" algn="l"/>
                <a:tab pos="1485900" algn="l"/>
                <a:tab pos="1790700" algn="l"/>
                <a:tab pos="2082800" algn="l"/>
                <a:tab pos="2387600" algn="l"/>
                <a:tab pos="2679700" algn="l"/>
                <a:tab pos="2984500" algn="l"/>
                <a:tab pos="3276600" algn="l"/>
                <a:tab pos="3581400" algn="l"/>
              </a:tabLst>
              <a:defRPr sz="2604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0" indent="0" defTabSz="914400">
              <a:lnSpc>
                <a:spcPct val="135000"/>
              </a:lnSpc>
              <a:spcBef>
                <a:spcPts val="0"/>
              </a:spcBef>
              <a:buSzTx/>
              <a:buNone/>
              <a:tabLst>
                <a:tab pos="292100" algn="l"/>
                <a:tab pos="596900" algn="l"/>
                <a:tab pos="889000" algn="l"/>
                <a:tab pos="1193800" algn="l"/>
                <a:tab pos="1485900" algn="l"/>
                <a:tab pos="1790700" algn="l"/>
                <a:tab pos="2082800" algn="l"/>
                <a:tab pos="2387600" algn="l"/>
                <a:tab pos="2679700" algn="l"/>
                <a:tab pos="2984500" algn="l"/>
                <a:tab pos="3276600" algn="l"/>
                <a:tab pos="3581400" algn="l"/>
              </a:tabLst>
              <a:defRPr b="1" sz="2604">
                <a:solidFill>
                  <a:srgbClr val="11111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Luca</a:t>
            </a:r>
            <a:r>
              <a:rPr b="0">
                <a:latin typeface="Helvetica"/>
                <a:ea typeface="Helvetica"/>
                <a:cs typeface="Helvetica"/>
                <a:sym typeface="Helvetica"/>
              </a:rPr>
              <a:t>:</a:t>
            </a:r>
            <a:endParaRPr b="0">
              <a:latin typeface="Helvetica"/>
              <a:ea typeface="Helvetica"/>
              <a:cs typeface="Helvetica"/>
              <a:sym typeface="Helvetica"/>
            </a:endParaRPr>
          </a:p>
          <a:p>
            <a:pPr marL="0" indent="0" defTabSz="914400">
              <a:lnSpc>
                <a:spcPct val="135000"/>
              </a:lnSpc>
              <a:spcBef>
                <a:spcPts val="0"/>
              </a:spcBef>
              <a:buSzTx/>
              <a:buNone/>
              <a:tabLst>
                <a:tab pos="292100" algn="l"/>
                <a:tab pos="596900" algn="l"/>
                <a:tab pos="889000" algn="l"/>
                <a:tab pos="1193800" algn="l"/>
                <a:tab pos="1485900" algn="l"/>
                <a:tab pos="1790700" algn="l"/>
                <a:tab pos="2082800" algn="l"/>
                <a:tab pos="2387600" algn="l"/>
                <a:tab pos="2679700" algn="l"/>
                <a:tab pos="2984500" algn="l"/>
                <a:tab pos="3276600" algn="l"/>
                <a:tab pos="3581400" algn="l"/>
              </a:tabLst>
              <a:defRPr sz="2604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They did — or at least they said they did. But if this keeps happening, we’ll fall behind again.</a:t>
            </a:r>
          </a:p>
          <a:p>
            <a:pPr marL="0" indent="0" defTabSz="914400">
              <a:lnSpc>
                <a:spcPct val="135000"/>
              </a:lnSpc>
              <a:spcBef>
                <a:spcPts val="0"/>
              </a:spcBef>
              <a:buSzTx/>
              <a:buNone/>
              <a:tabLst>
                <a:tab pos="292100" algn="l"/>
                <a:tab pos="596900" algn="l"/>
                <a:tab pos="889000" algn="l"/>
                <a:tab pos="1193800" algn="l"/>
                <a:tab pos="1485900" algn="l"/>
                <a:tab pos="1790700" algn="l"/>
                <a:tab pos="2082800" algn="l"/>
                <a:tab pos="2387600" algn="l"/>
                <a:tab pos="2679700" algn="l"/>
                <a:tab pos="2984500" algn="l"/>
                <a:tab pos="3276600" algn="l"/>
                <a:tab pos="3581400" algn="l"/>
              </a:tabLst>
              <a:defRPr sz="2604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0" indent="0" defTabSz="914400">
              <a:lnSpc>
                <a:spcPct val="135000"/>
              </a:lnSpc>
              <a:spcBef>
                <a:spcPts val="0"/>
              </a:spcBef>
              <a:buSzTx/>
              <a:buNone/>
              <a:tabLst>
                <a:tab pos="292100" algn="l"/>
                <a:tab pos="596900" algn="l"/>
                <a:tab pos="889000" algn="l"/>
                <a:tab pos="1193800" algn="l"/>
                <a:tab pos="1485900" algn="l"/>
                <a:tab pos="1790700" algn="l"/>
                <a:tab pos="2082800" algn="l"/>
                <a:tab pos="2387600" algn="l"/>
                <a:tab pos="2679700" algn="l"/>
                <a:tab pos="2984500" algn="l"/>
                <a:tab pos="3276600" algn="l"/>
                <a:tab pos="3581400" algn="l"/>
              </a:tabLst>
              <a:defRPr b="1" sz="2604">
                <a:solidFill>
                  <a:srgbClr val="11111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Sara</a:t>
            </a:r>
            <a:r>
              <a:rPr b="0">
                <a:latin typeface="Helvetica"/>
                <a:ea typeface="Helvetica"/>
                <a:cs typeface="Helvetica"/>
                <a:sym typeface="Helvetica"/>
              </a:rPr>
              <a:t>:</a:t>
            </a:r>
            <a:endParaRPr b="0">
              <a:latin typeface="Helvetica"/>
              <a:ea typeface="Helvetica"/>
              <a:cs typeface="Helvetica"/>
              <a:sym typeface="Helvetica"/>
            </a:endParaRPr>
          </a:p>
          <a:p>
            <a:pPr marL="0" indent="0" defTabSz="914400">
              <a:lnSpc>
                <a:spcPct val="135000"/>
              </a:lnSpc>
              <a:spcBef>
                <a:spcPts val="0"/>
              </a:spcBef>
              <a:buSzTx/>
              <a:buNone/>
              <a:tabLst>
                <a:tab pos="292100" algn="l"/>
                <a:tab pos="596900" algn="l"/>
                <a:tab pos="889000" algn="l"/>
                <a:tab pos="1193800" algn="l"/>
                <a:tab pos="1485900" algn="l"/>
                <a:tab pos="1790700" algn="l"/>
                <a:tab pos="2082800" algn="l"/>
                <a:tab pos="2387600" algn="l"/>
                <a:tab pos="2679700" algn="l"/>
                <a:tab pos="2984500" algn="l"/>
                <a:tab pos="3276600" algn="l"/>
                <a:tab pos="3581400" algn="l"/>
              </a:tabLst>
              <a:defRPr sz="2604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You’re right. We can’t afford another delay. I think you should escalate it and cc the office manager. Maybe we can finally get approval to replace the thing.</a:t>
            </a:r>
          </a:p>
          <a:p>
            <a:pPr marL="0" indent="0" defTabSz="914400">
              <a:lnSpc>
                <a:spcPct val="135000"/>
              </a:lnSpc>
              <a:spcBef>
                <a:spcPts val="0"/>
              </a:spcBef>
              <a:buSzTx/>
              <a:buNone/>
              <a:tabLst>
                <a:tab pos="292100" algn="l"/>
                <a:tab pos="596900" algn="l"/>
                <a:tab pos="889000" algn="l"/>
                <a:tab pos="1193800" algn="l"/>
                <a:tab pos="1485900" algn="l"/>
                <a:tab pos="1790700" algn="l"/>
                <a:tab pos="2082800" algn="l"/>
                <a:tab pos="2387600" algn="l"/>
                <a:tab pos="2679700" algn="l"/>
                <a:tab pos="2984500" algn="l"/>
                <a:tab pos="3276600" algn="l"/>
                <a:tab pos="3581400" algn="l"/>
              </a:tabLst>
              <a:defRPr sz="2604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0" indent="0" defTabSz="914400">
              <a:lnSpc>
                <a:spcPct val="135000"/>
              </a:lnSpc>
              <a:spcBef>
                <a:spcPts val="0"/>
              </a:spcBef>
              <a:buSzTx/>
              <a:buNone/>
              <a:tabLst>
                <a:tab pos="292100" algn="l"/>
                <a:tab pos="596900" algn="l"/>
                <a:tab pos="889000" algn="l"/>
                <a:tab pos="1193800" algn="l"/>
                <a:tab pos="1485900" algn="l"/>
                <a:tab pos="1790700" algn="l"/>
                <a:tab pos="2082800" algn="l"/>
                <a:tab pos="2387600" algn="l"/>
                <a:tab pos="2679700" algn="l"/>
                <a:tab pos="2984500" algn="l"/>
                <a:tab pos="3276600" algn="l"/>
                <a:tab pos="3581400" algn="l"/>
              </a:tabLst>
              <a:defRPr b="1" sz="2604">
                <a:solidFill>
                  <a:srgbClr val="11111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Luca</a:t>
            </a:r>
            <a:r>
              <a:rPr b="0">
                <a:latin typeface="Helvetica"/>
                <a:ea typeface="Helvetica"/>
                <a:cs typeface="Helvetica"/>
                <a:sym typeface="Helvetica"/>
              </a:rPr>
              <a:t>:</a:t>
            </a:r>
            <a:endParaRPr b="0">
              <a:latin typeface="Helvetica"/>
              <a:ea typeface="Helvetica"/>
              <a:cs typeface="Helvetica"/>
              <a:sym typeface="Helvetica"/>
            </a:endParaRPr>
          </a:p>
          <a:p>
            <a:pPr marL="0" indent="0" defTabSz="914400">
              <a:lnSpc>
                <a:spcPct val="135000"/>
              </a:lnSpc>
              <a:spcBef>
                <a:spcPts val="0"/>
              </a:spcBef>
              <a:buSzTx/>
              <a:buNone/>
              <a:tabLst>
                <a:tab pos="292100" algn="l"/>
                <a:tab pos="596900" algn="l"/>
                <a:tab pos="889000" algn="l"/>
                <a:tab pos="1193800" algn="l"/>
                <a:tab pos="1485900" algn="l"/>
                <a:tab pos="1790700" algn="l"/>
                <a:tab pos="2082800" algn="l"/>
                <a:tab pos="2387600" algn="l"/>
                <a:tab pos="2679700" algn="l"/>
                <a:tab pos="2984500" algn="l"/>
                <a:tab pos="3276600" algn="l"/>
                <a:tab pos="3581400" algn="l"/>
              </a:tabLst>
              <a:defRPr sz="2604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Will do. And if they don’t respond by this afternoon?</a:t>
            </a:r>
          </a:p>
          <a:p>
            <a:pPr marL="0" indent="0" defTabSz="914400">
              <a:lnSpc>
                <a:spcPct val="135000"/>
              </a:lnSpc>
              <a:spcBef>
                <a:spcPts val="0"/>
              </a:spcBef>
              <a:buSzTx/>
              <a:buNone/>
              <a:tabLst>
                <a:tab pos="292100" algn="l"/>
                <a:tab pos="596900" algn="l"/>
                <a:tab pos="889000" algn="l"/>
                <a:tab pos="1193800" algn="l"/>
                <a:tab pos="1485900" algn="l"/>
                <a:tab pos="1790700" algn="l"/>
                <a:tab pos="2082800" algn="l"/>
                <a:tab pos="2387600" algn="l"/>
                <a:tab pos="2679700" algn="l"/>
                <a:tab pos="2984500" algn="l"/>
                <a:tab pos="3276600" algn="l"/>
                <a:tab pos="3581400" algn="l"/>
              </a:tabLst>
              <a:defRPr sz="2604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marL="0" indent="0" defTabSz="914400">
              <a:lnSpc>
                <a:spcPct val="135000"/>
              </a:lnSpc>
              <a:spcBef>
                <a:spcPts val="0"/>
              </a:spcBef>
              <a:buSzTx/>
              <a:buNone/>
              <a:tabLst>
                <a:tab pos="292100" algn="l"/>
                <a:tab pos="596900" algn="l"/>
                <a:tab pos="889000" algn="l"/>
                <a:tab pos="1193800" algn="l"/>
                <a:tab pos="1485900" algn="l"/>
                <a:tab pos="1790700" algn="l"/>
                <a:tab pos="2082800" algn="l"/>
                <a:tab pos="2387600" algn="l"/>
                <a:tab pos="2679700" algn="l"/>
                <a:tab pos="2984500" algn="l"/>
                <a:tab pos="3276600" algn="l"/>
                <a:tab pos="3581400" algn="l"/>
              </a:tabLst>
              <a:defRPr b="1" sz="2604">
                <a:solidFill>
                  <a:srgbClr val="11111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Sara</a:t>
            </a:r>
            <a:r>
              <a:rPr b="0">
                <a:latin typeface="Helvetica"/>
                <a:ea typeface="Helvetica"/>
                <a:cs typeface="Helvetica"/>
                <a:sym typeface="Helvetica"/>
              </a:rPr>
              <a:t>:</a:t>
            </a:r>
            <a:endParaRPr b="0">
              <a:latin typeface="Helvetica"/>
              <a:ea typeface="Helvetica"/>
              <a:cs typeface="Helvetica"/>
              <a:sym typeface="Helvetica"/>
            </a:endParaRPr>
          </a:p>
          <a:p>
            <a:pPr marL="0" indent="0" defTabSz="914400">
              <a:lnSpc>
                <a:spcPct val="135000"/>
              </a:lnSpc>
              <a:spcBef>
                <a:spcPts val="0"/>
              </a:spcBef>
              <a:buSzTx/>
              <a:buNone/>
              <a:tabLst>
                <a:tab pos="292100" algn="l"/>
                <a:tab pos="596900" algn="l"/>
                <a:tab pos="889000" algn="l"/>
                <a:tab pos="1193800" algn="l"/>
                <a:tab pos="1485900" algn="l"/>
                <a:tab pos="1790700" algn="l"/>
                <a:tab pos="2082800" algn="l"/>
                <a:tab pos="2387600" algn="l"/>
                <a:tab pos="2679700" algn="l"/>
                <a:tab pos="2984500" algn="l"/>
                <a:tab pos="3276600" algn="l"/>
                <a:tab pos="3581400" algn="l"/>
              </a:tabLst>
              <a:defRPr sz="2604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Let me know. If necessary, I’ll speak to the director myself.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1st conditional"/>
          <p:cNvSpPr txBox="1"/>
          <p:nvPr>
            <p:ph type="title"/>
          </p:nvPr>
        </p:nvSpPr>
        <p:spPr>
          <a:xfrm>
            <a:off x="1034996" y="-261448"/>
            <a:ext cx="21945601" cy="1727201"/>
          </a:xfrm>
          <a:prstGeom prst="rect">
            <a:avLst/>
          </a:prstGeom>
        </p:spPr>
        <p:txBody>
          <a:bodyPr/>
          <a:lstStyle/>
          <a:p>
            <a:pPr/>
            <a:r>
              <a:t>1st conditional </a:t>
            </a:r>
          </a:p>
        </p:txBody>
      </p:sp>
      <p:sp>
        <p:nvSpPr>
          <p:cNvPr id="192" name="• If we don’t replace it soon, we’ll keep missing deadlines.…"/>
          <p:cNvSpPr txBox="1"/>
          <p:nvPr>
            <p:ph type="body" idx="1"/>
          </p:nvPr>
        </p:nvSpPr>
        <p:spPr>
          <a:xfrm>
            <a:off x="319717" y="2616200"/>
            <a:ext cx="21948577" cy="8483600"/>
          </a:xfrm>
          <a:prstGeom prst="rect">
            <a:avLst/>
          </a:prstGeom>
        </p:spPr>
        <p:txBody>
          <a:bodyPr/>
          <a:lstStyle/>
          <a:p>
            <a:pPr marL="165100" indent="-165100" defTabSz="12700">
              <a:lnSpc>
                <a:spcPct val="135000"/>
              </a:lnSpc>
              <a:spcBef>
                <a:spcPts val="1200"/>
              </a:spcBef>
              <a:buSzTx/>
              <a:buNone/>
              <a:tabLst>
                <a:tab pos="63500" algn="r"/>
                <a:tab pos="165100" algn="l"/>
              </a:tabLst>
              <a:defRPr i="1" sz="5900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i="0"/>
              <a:t>	•	</a:t>
            </a:r>
            <a:r>
              <a:t>If we </a:t>
            </a:r>
            <a:r>
              <a:rPr>
                <a:solidFill>
                  <a:schemeClr val="accent4">
                    <a:hueOff val="-904334"/>
                    <a:lumOff val="2953"/>
                  </a:schemeClr>
                </a:solidFill>
              </a:rPr>
              <a:t>don’t replace</a:t>
            </a:r>
            <a:r>
              <a:t> it soon, we’</a:t>
            </a:r>
            <a:r>
              <a:rPr>
                <a:solidFill>
                  <a:schemeClr val="accent6">
                    <a:hueOff val="-336662"/>
                    <a:satOff val="-1462"/>
                    <a:lumOff val="-13603"/>
                  </a:schemeClr>
                </a:solidFill>
              </a:rPr>
              <a:t>ll keep</a:t>
            </a:r>
            <a:r>
              <a:t> missing deadlines.</a:t>
            </a:r>
            <a:endParaRPr i="0"/>
          </a:p>
          <a:p>
            <a:pPr marL="165100" indent="-165100" defTabSz="12700">
              <a:lnSpc>
                <a:spcPct val="135000"/>
              </a:lnSpc>
              <a:spcBef>
                <a:spcPts val="1200"/>
              </a:spcBef>
              <a:buSzTx/>
              <a:buNone/>
              <a:tabLst>
                <a:tab pos="63500" algn="r"/>
                <a:tab pos="165100" algn="l"/>
              </a:tabLst>
              <a:defRPr i="1" sz="5900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i="0"/>
              <a:t>	•	</a:t>
            </a:r>
            <a:r>
              <a:t>You </a:t>
            </a:r>
            <a:r>
              <a:rPr>
                <a:solidFill>
                  <a:schemeClr val="accent6">
                    <a:hueOff val="-336662"/>
                    <a:satOff val="-1462"/>
                    <a:lumOff val="-13603"/>
                  </a:schemeClr>
                </a:solidFill>
              </a:rPr>
              <a:t>should send</a:t>
            </a:r>
            <a:r>
              <a:t> an email to IT.</a:t>
            </a:r>
            <a:endParaRPr i="0"/>
          </a:p>
          <a:p>
            <a:pPr marL="165100" indent="-165100" defTabSz="12700">
              <a:lnSpc>
                <a:spcPct val="135000"/>
              </a:lnSpc>
              <a:spcBef>
                <a:spcPts val="1200"/>
              </a:spcBef>
              <a:buSzTx/>
              <a:buNone/>
              <a:tabLst>
                <a:tab pos="63500" algn="r"/>
                <a:tab pos="165100" algn="l"/>
              </a:tabLst>
              <a:defRPr i="1" sz="5900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i="0"/>
              <a:t>	•	</a:t>
            </a:r>
            <a:r>
              <a:t>If they </a:t>
            </a:r>
            <a:r>
              <a:rPr>
                <a:solidFill>
                  <a:schemeClr val="accent4">
                    <a:hueOff val="-904334"/>
                    <a:lumOff val="2953"/>
                  </a:schemeClr>
                </a:solidFill>
              </a:rPr>
              <a:t>don’t respond</a:t>
            </a:r>
            <a:r>
              <a:t> by tomorrow, I’</a:t>
            </a:r>
            <a:r>
              <a:rPr>
                <a:solidFill>
                  <a:schemeClr val="accent6">
                    <a:hueOff val="-336662"/>
                    <a:satOff val="-1462"/>
                    <a:lumOff val="-13603"/>
                  </a:schemeClr>
                </a:solidFill>
              </a:rPr>
              <a:t>ll talk </a:t>
            </a:r>
            <a:r>
              <a:t>to the manager.</a:t>
            </a:r>
          </a:p>
        </p:txBody>
      </p:sp>
      <p:sp>
        <p:nvSpPr>
          <p:cNvPr id="193" name="If + present simple, will + verb"/>
          <p:cNvSpPr txBox="1"/>
          <p:nvPr>
            <p:ph type="body" idx="21"/>
          </p:nvPr>
        </p:nvSpPr>
        <p:spPr>
          <a:xfrm>
            <a:off x="1219199" y="980092"/>
            <a:ext cx="21945602" cy="83261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If + </a:t>
            </a:r>
            <a:r>
              <a:rPr>
                <a:solidFill>
                  <a:schemeClr val="accent4">
                    <a:hueOff val="-904334"/>
                    <a:lumOff val="2953"/>
                  </a:schemeClr>
                </a:solidFill>
              </a:rPr>
              <a:t>present simple</a:t>
            </a:r>
            <a:r>
              <a:t>, </a:t>
            </a:r>
            <a:r>
              <a:rPr>
                <a:solidFill>
                  <a:schemeClr val="accent6">
                    <a:hueOff val="-336662"/>
                    <a:satOff val="-1462"/>
                    <a:lumOff val="-13603"/>
                  </a:schemeClr>
                </a:solidFill>
              </a:rPr>
              <a:t>will + verb</a:t>
            </a:r>
          </a:p>
        </p:txBody>
      </p:sp>
      <p:sp>
        <p:nvSpPr>
          <p:cNvPr id="194" name="We can use should instead of will for advice.…"/>
          <p:cNvSpPr txBox="1"/>
          <p:nvPr/>
        </p:nvSpPr>
        <p:spPr>
          <a:xfrm>
            <a:off x="321204" y="7500122"/>
            <a:ext cx="21945603" cy="47817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defTabSz="784225">
              <a:lnSpc>
                <a:spcPct val="100000"/>
              </a:lnSpc>
              <a:spcBef>
                <a:spcPts val="0"/>
              </a:spcBef>
              <a:defRPr spc="-43" sz="4370">
                <a:solidFill>
                  <a:schemeClr val="accent5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r>
              <a:t>We can use should instead of will for advice.</a:t>
            </a:r>
          </a:p>
          <a:p>
            <a:pPr defTabSz="784225">
              <a:lnSpc>
                <a:spcPct val="100000"/>
              </a:lnSpc>
              <a:spcBef>
                <a:spcPts val="0"/>
              </a:spcBef>
              <a:defRPr spc="-43" sz="4370">
                <a:solidFill>
                  <a:schemeClr val="accent5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r>
              <a:t>We can also use may or might instead of will when we are less sure</a:t>
            </a:r>
          </a:p>
          <a:p>
            <a:pPr defTabSz="784225">
              <a:lnSpc>
                <a:spcPct val="100000"/>
              </a:lnSpc>
              <a:spcBef>
                <a:spcPts val="0"/>
              </a:spcBef>
              <a:defRPr spc="-43" sz="4370">
                <a:latin typeface="Graphik Semibold"/>
                <a:ea typeface="Graphik Semibold"/>
                <a:cs typeface="Graphik Semibold"/>
                <a:sym typeface="Graphik Semibold"/>
              </a:defRPr>
            </a:pPr>
          </a:p>
          <a:p>
            <a:pPr defTabSz="784225">
              <a:lnSpc>
                <a:spcPct val="100000"/>
              </a:lnSpc>
              <a:spcBef>
                <a:spcPts val="0"/>
              </a:spcBef>
              <a:defRPr spc="-43" sz="4370">
                <a:latin typeface="Graphik Semibold"/>
                <a:ea typeface="Graphik Semibold"/>
                <a:cs typeface="Graphik Semibold"/>
                <a:sym typeface="Graphik Semibold"/>
              </a:defRPr>
            </a:pPr>
            <a:r>
              <a:t>I can change the clauses round, there is no difference in meaning. The only difference is when we write. </a:t>
            </a:r>
          </a:p>
          <a:p>
            <a:pPr marL="156844" indent="-156844" defTabSz="914400">
              <a:lnSpc>
                <a:spcPct val="135000"/>
              </a:lnSpc>
              <a:spcBef>
                <a:spcPts val="1100"/>
              </a:spcBef>
              <a:tabLst>
                <a:tab pos="50800" algn="r"/>
                <a:tab pos="152400" algn="l"/>
              </a:tabLst>
              <a:defRPr i="1" sz="5605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i="0"/>
              <a:t>	•</a:t>
            </a:r>
            <a:r>
              <a:t>I’</a:t>
            </a:r>
            <a:r>
              <a:rPr>
                <a:solidFill>
                  <a:schemeClr val="accent6">
                    <a:hueOff val="-336662"/>
                    <a:satOff val="-1462"/>
                    <a:lumOff val="-13603"/>
                  </a:schemeClr>
                </a:solidFill>
              </a:rPr>
              <a:t>ll talk </a:t>
            </a:r>
            <a:r>
              <a:t>to the manager 	if they </a:t>
            </a:r>
            <a:r>
              <a:rPr>
                <a:solidFill>
                  <a:schemeClr val="accent4">
                    <a:hueOff val="-904334"/>
                    <a:lumOff val="2953"/>
                  </a:schemeClr>
                </a:solidFill>
              </a:rPr>
              <a:t>don’t respond</a:t>
            </a:r>
            <a:r>
              <a:t> by tomorrow,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1" grpId="1"/>
      <p:bldP build="whole" bldLvl="1" animBg="1" rev="0" advAuto="0" spid="193" grpId="2"/>
      <p:bldP build="whole" bldLvl="1" animBg="1" rev="0" advAuto="0" spid="194" grpId="3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Complete the gaps with the correct form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389888">
              <a:defRPr spc="-47" sz="4788"/>
            </a:pPr>
            <a:r>
              <a:t>Complete the gaps with the correct form</a:t>
            </a:r>
          </a:p>
          <a:p>
            <a:pPr defTabSz="1389888">
              <a:defRPr spc="-47" sz="4788"/>
            </a:pPr>
            <a:r>
              <a:t>If + present simple, will + verb  </a:t>
            </a:r>
          </a:p>
        </p:txBody>
      </p:sp>
      <p:sp>
        <p:nvSpPr>
          <p:cNvPr id="197" name="1. If we __________ (not fix) the printer, we __________ (miss) the deadline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16229" indent="-316229" defTabSz="914400">
              <a:lnSpc>
                <a:spcPct val="135000"/>
              </a:lnSpc>
              <a:spcBef>
                <a:spcPts val="900"/>
              </a:spcBef>
              <a:buSzTx/>
              <a:buNone/>
              <a:tabLst>
                <a:tab pos="228600" algn="r"/>
                <a:tab pos="304800" algn="l"/>
              </a:tabLst>
              <a:defRPr sz="3734">
                <a:solidFill>
                  <a:srgbClr val="11111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1.	If we __________ (not fix) the printer, we __________ (miss) the deadline.</a:t>
            </a:r>
          </a:p>
          <a:p>
            <a:pPr marL="316229" indent="-316229" defTabSz="914400">
              <a:lnSpc>
                <a:spcPct val="135000"/>
              </a:lnSpc>
              <a:spcBef>
                <a:spcPts val="900"/>
              </a:spcBef>
              <a:buSzTx/>
              <a:buNone/>
              <a:tabLst>
                <a:tab pos="228600" algn="r"/>
                <a:tab pos="304800" algn="l"/>
              </a:tabLst>
              <a:defRPr sz="3734">
                <a:solidFill>
                  <a:srgbClr val="11111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2.	They __________ (come) and check it if Luca __________ (call) IT.</a:t>
            </a:r>
          </a:p>
          <a:p>
            <a:pPr marL="316229" indent="-316229" defTabSz="914400">
              <a:lnSpc>
                <a:spcPct val="135000"/>
              </a:lnSpc>
              <a:spcBef>
                <a:spcPts val="900"/>
              </a:spcBef>
              <a:buSzTx/>
              <a:buNone/>
              <a:tabLst>
                <a:tab pos="228600" algn="r"/>
                <a:tab pos="304800" algn="l"/>
              </a:tabLst>
              <a:defRPr sz="3734">
                <a:solidFill>
                  <a:srgbClr val="11111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3.	If the report __________ (not be) ready, the manager __________ (be) angry.</a:t>
            </a:r>
          </a:p>
          <a:p>
            <a:pPr marL="316229" indent="-316229" defTabSz="914400">
              <a:lnSpc>
                <a:spcPct val="135000"/>
              </a:lnSpc>
              <a:spcBef>
                <a:spcPts val="900"/>
              </a:spcBef>
              <a:buSzTx/>
              <a:buNone/>
              <a:tabLst>
                <a:tab pos="228600" algn="r"/>
                <a:tab pos="304800" algn="l"/>
              </a:tabLst>
              <a:defRPr sz="3734">
                <a:solidFill>
                  <a:srgbClr val="11111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4.	We __________ (talk) to the office manager if they __________ (not answer) by 3 p.m.</a:t>
            </a:r>
          </a:p>
          <a:p>
            <a:pPr marL="316229" indent="-316229" defTabSz="914400">
              <a:lnSpc>
                <a:spcPct val="135000"/>
              </a:lnSpc>
              <a:spcBef>
                <a:spcPts val="900"/>
              </a:spcBef>
              <a:buSzTx/>
              <a:buNone/>
              <a:tabLst>
                <a:tab pos="228600" algn="r"/>
                <a:tab pos="304800" algn="l"/>
              </a:tabLst>
              <a:defRPr sz="3734">
                <a:solidFill>
                  <a:srgbClr val="11111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5.	If you __________ (forget) your password again, you __________ (need) to reset it.</a:t>
            </a:r>
          </a:p>
          <a:p>
            <a:pPr marL="316229" indent="-316229" defTabSz="914400">
              <a:lnSpc>
                <a:spcPct val="135000"/>
              </a:lnSpc>
              <a:spcBef>
                <a:spcPts val="900"/>
              </a:spcBef>
              <a:buSzTx/>
              <a:buNone/>
              <a:tabLst>
                <a:tab pos="228600" algn="r"/>
                <a:tab pos="304800" algn="l"/>
              </a:tabLst>
              <a:defRPr sz="3734">
                <a:solidFill>
                  <a:srgbClr val="11111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6.	We __________ (miss) the meeting if the internet __________ (go) down during the call.</a:t>
            </a:r>
          </a:p>
          <a:p>
            <a:pPr marL="316229" indent="-316229" defTabSz="914400">
              <a:lnSpc>
                <a:spcPct val="135000"/>
              </a:lnSpc>
              <a:spcBef>
                <a:spcPts val="900"/>
              </a:spcBef>
              <a:buSzTx/>
              <a:buNone/>
              <a:tabLst>
                <a:tab pos="228600" algn="r"/>
                <a:tab pos="304800" algn="l"/>
              </a:tabLst>
              <a:defRPr sz="3734">
                <a:solidFill>
                  <a:srgbClr val="11111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7.	If Sara __________ (send) the wrong file, the client __________ (get) confused.</a:t>
            </a:r>
          </a:p>
          <a:p>
            <a:pPr marL="316229" indent="-316229" defTabSz="914400">
              <a:lnSpc>
                <a:spcPct val="135000"/>
              </a:lnSpc>
              <a:spcBef>
                <a:spcPts val="900"/>
              </a:spcBef>
              <a:buSzTx/>
              <a:buNone/>
              <a:tabLst>
                <a:tab pos="228600" algn="r"/>
                <a:tab pos="304800" algn="l"/>
              </a:tabLst>
              <a:defRPr sz="3734">
                <a:solidFill>
                  <a:srgbClr val="11111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8.	It __________ (arrive) by Friday if we __________ (order) a new printer today.</a:t>
            </a:r>
          </a:p>
          <a:p>
            <a:pPr marL="316229" indent="-316229" defTabSz="914400">
              <a:lnSpc>
                <a:spcPct val="135000"/>
              </a:lnSpc>
              <a:spcBef>
                <a:spcPts val="900"/>
              </a:spcBef>
              <a:buSzTx/>
              <a:buNone/>
              <a:tabLst>
                <a:tab pos="228600" algn="r"/>
                <a:tab pos="304800" algn="l"/>
              </a:tabLst>
              <a:defRPr sz="3734">
                <a:solidFill>
                  <a:srgbClr val="11111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9.	If I __________ (not finish) the slides, we __________ (not be) ready for the presentation.</a:t>
            </a:r>
          </a:p>
          <a:p>
            <a:pPr marL="316229" indent="-316229" defTabSz="914400">
              <a:lnSpc>
                <a:spcPct val="135000"/>
              </a:lnSpc>
              <a:spcBef>
                <a:spcPts val="900"/>
              </a:spcBef>
              <a:buSzTx/>
              <a:buNone/>
              <a:tabLst>
                <a:tab pos="228600" algn="r"/>
                <a:tab pos="304800" algn="l"/>
              </a:tabLst>
              <a:defRPr sz="3734">
                <a:solidFill>
                  <a:srgbClr val="11111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10.	Someone __________ (help) you if you __________ (ask) for support.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1. You arrive late to a meeting.…"/>
          <p:cNvSpPr txBox="1"/>
          <p:nvPr>
            <p:ph type="body" idx="1"/>
          </p:nvPr>
        </p:nvSpPr>
        <p:spPr>
          <a:xfrm>
            <a:off x="323543" y="379489"/>
            <a:ext cx="22222546" cy="13150491"/>
          </a:xfrm>
          <a:prstGeom prst="rect">
            <a:avLst/>
          </a:prstGeom>
        </p:spPr>
        <p:txBody>
          <a:bodyPr/>
          <a:lstStyle/>
          <a:p>
            <a:pPr marL="106680" indent="-106680" defTabSz="914400">
              <a:lnSpc>
                <a:spcPct val="135000"/>
              </a:lnSpc>
              <a:spcBef>
                <a:spcPts val="400"/>
              </a:spcBef>
              <a:buSzTx/>
              <a:buNone/>
              <a:tabLst>
                <a:tab pos="63500" algn="r"/>
                <a:tab pos="101600" algn="l"/>
              </a:tabLst>
              <a:defRPr b="1" sz="2320">
                <a:solidFill>
                  <a:srgbClr val="11111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b="0">
                <a:latin typeface="Times New Roman"/>
                <a:ea typeface="Times New Roman"/>
                <a:cs typeface="Times New Roman"/>
                <a:sym typeface="Times New Roman"/>
              </a:rPr>
              <a:t>	1.	</a:t>
            </a:r>
            <a:r>
              <a:t>You arrive late to a meeting.</a:t>
            </a:r>
            <a:endParaRPr b="0">
              <a:latin typeface="Helvetica"/>
              <a:ea typeface="Helvetica"/>
              <a:cs typeface="Helvetica"/>
              <a:sym typeface="Helvetica"/>
            </a:endParaRPr>
          </a:p>
          <a:p>
            <a:pPr marL="106680" indent="-106680" defTabSz="914400">
              <a:lnSpc>
                <a:spcPct val="135000"/>
              </a:lnSpc>
              <a:spcBef>
                <a:spcPts val="400"/>
              </a:spcBef>
              <a:buSzTx/>
              <a:buNone/>
              <a:tabLst>
                <a:tab pos="63500" algn="r"/>
                <a:tab pos="101600" algn="l"/>
              </a:tabLst>
              <a:defRPr sz="2320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→ You should ____________________________.</a:t>
            </a:r>
          </a:p>
          <a:p>
            <a:pPr marL="106680" indent="-106680" defTabSz="914400">
              <a:lnSpc>
                <a:spcPct val="135000"/>
              </a:lnSpc>
              <a:spcBef>
                <a:spcPts val="400"/>
              </a:spcBef>
              <a:buSzTx/>
              <a:buNone/>
              <a:tabLst>
                <a:tab pos="63500" algn="r"/>
                <a:tab pos="101600" algn="l"/>
              </a:tabLst>
              <a:defRPr sz="2320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→ Your manager ____________________________.</a:t>
            </a:r>
          </a:p>
          <a:p>
            <a:pPr marL="106680" indent="-106680" defTabSz="914400">
              <a:lnSpc>
                <a:spcPct val="135000"/>
              </a:lnSpc>
              <a:spcBef>
                <a:spcPts val="400"/>
              </a:spcBef>
              <a:buSzTx/>
              <a:buNone/>
              <a:tabLst>
                <a:tab pos="63500" algn="r"/>
                <a:tab pos="101600" algn="l"/>
              </a:tabLst>
              <a:defRPr b="1" sz="2320">
                <a:solidFill>
                  <a:srgbClr val="11111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b="0">
                <a:latin typeface="Times New Roman"/>
                <a:ea typeface="Times New Roman"/>
                <a:cs typeface="Times New Roman"/>
                <a:sym typeface="Times New Roman"/>
              </a:rPr>
              <a:t>	2.	</a:t>
            </a:r>
            <a:r>
              <a:t>The team doesn’t understand the task.</a:t>
            </a:r>
            <a:endParaRPr b="0">
              <a:latin typeface="Helvetica"/>
              <a:ea typeface="Helvetica"/>
              <a:cs typeface="Helvetica"/>
              <a:sym typeface="Helvetica"/>
            </a:endParaRPr>
          </a:p>
          <a:p>
            <a:pPr marL="106680" indent="-106680" defTabSz="914400">
              <a:lnSpc>
                <a:spcPct val="135000"/>
              </a:lnSpc>
              <a:spcBef>
                <a:spcPts val="400"/>
              </a:spcBef>
              <a:buSzTx/>
              <a:buNone/>
              <a:tabLst>
                <a:tab pos="63500" algn="r"/>
                <a:tab pos="101600" algn="l"/>
              </a:tabLst>
              <a:defRPr sz="2320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→ You should ____________________________.</a:t>
            </a:r>
          </a:p>
          <a:p>
            <a:pPr marL="106680" indent="-106680" defTabSz="914400">
              <a:lnSpc>
                <a:spcPct val="135000"/>
              </a:lnSpc>
              <a:spcBef>
                <a:spcPts val="400"/>
              </a:spcBef>
              <a:buSzTx/>
              <a:buNone/>
              <a:tabLst>
                <a:tab pos="63500" algn="r"/>
                <a:tab pos="101600" algn="l"/>
              </a:tabLst>
              <a:defRPr sz="2320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→ They ____________________________.</a:t>
            </a:r>
          </a:p>
          <a:p>
            <a:pPr marL="106680" indent="-106680" defTabSz="914400">
              <a:lnSpc>
                <a:spcPct val="135000"/>
              </a:lnSpc>
              <a:spcBef>
                <a:spcPts val="400"/>
              </a:spcBef>
              <a:buSzTx/>
              <a:buNone/>
              <a:tabLst>
                <a:tab pos="63500" algn="r"/>
                <a:tab pos="101600" algn="l"/>
              </a:tabLst>
              <a:defRPr b="1" sz="2320">
                <a:solidFill>
                  <a:srgbClr val="11111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b="0">
                <a:latin typeface="Times New Roman"/>
                <a:ea typeface="Times New Roman"/>
                <a:cs typeface="Times New Roman"/>
                <a:sym typeface="Times New Roman"/>
              </a:rPr>
              <a:t>	3.	</a:t>
            </a:r>
            <a:r>
              <a:t>Your phone battery is always low.</a:t>
            </a:r>
            <a:endParaRPr b="0">
              <a:latin typeface="Helvetica"/>
              <a:ea typeface="Helvetica"/>
              <a:cs typeface="Helvetica"/>
              <a:sym typeface="Helvetica"/>
            </a:endParaRPr>
          </a:p>
          <a:p>
            <a:pPr marL="106680" indent="-106680" defTabSz="914400">
              <a:lnSpc>
                <a:spcPct val="135000"/>
              </a:lnSpc>
              <a:spcBef>
                <a:spcPts val="400"/>
              </a:spcBef>
              <a:buSzTx/>
              <a:buNone/>
              <a:tabLst>
                <a:tab pos="63500" algn="r"/>
                <a:tab pos="101600" algn="l"/>
              </a:tabLst>
              <a:defRPr sz="2320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→ You should ____________________________.</a:t>
            </a:r>
          </a:p>
          <a:p>
            <a:pPr marL="106680" indent="-106680" defTabSz="914400">
              <a:lnSpc>
                <a:spcPct val="135000"/>
              </a:lnSpc>
              <a:spcBef>
                <a:spcPts val="400"/>
              </a:spcBef>
              <a:buSzTx/>
              <a:buNone/>
              <a:tabLst>
                <a:tab pos="63500" algn="r"/>
                <a:tab pos="101600" algn="l"/>
              </a:tabLst>
              <a:defRPr sz="2320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→ You ____________________________.</a:t>
            </a:r>
          </a:p>
          <a:p>
            <a:pPr marL="106680" indent="-106680" defTabSz="914400">
              <a:lnSpc>
                <a:spcPct val="135000"/>
              </a:lnSpc>
              <a:spcBef>
                <a:spcPts val="400"/>
              </a:spcBef>
              <a:buSzTx/>
              <a:buNone/>
              <a:tabLst>
                <a:tab pos="63500" algn="r"/>
                <a:tab pos="101600" algn="l"/>
              </a:tabLst>
              <a:defRPr b="1" sz="2320">
                <a:solidFill>
                  <a:srgbClr val="11111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b="0">
                <a:latin typeface="Times New Roman"/>
                <a:ea typeface="Times New Roman"/>
                <a:cs typeface="Times New Roman"/>
                <a:sym typeface="Times New Roman"/>
              </a:rPr>
              <a:t>	4.	</a:t>
            </a:r>
            <a:r>
              <a:t>A colleague looks stressed.</a:t>
            </a:r>
            <a:endParaRPr b="0">
              <a:latin typeface="Helvetica"/>
              <a:ea typeface="Helvetica"/>
              <a:cs typeface="Helvetica"/>
              <a:sym typeface="Helvetica"/>
            </a:endParaRPr>
          </a:p>
          <a:p>
            <a:pPr marL="106680" indent="-106680" defTabSz="914400">
              <a:lnSpc>
                <a:spcPct val="135000"/>
              </a:lnSpc>
              <a:spcBef>
                <a:spcPts val="400"/>
              </a:spcBef>
              <a:buSzTx/>
              <a:buNone/>
              <a:tabLst>
                <a:tab pos="63500" algn="r"/>
                <a:tab pos="101600" algn="l"/>
              </a:tabLst>
              <a:defRPr sz="2320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→ You should ____________________________.</a:t>
            </a:r>
          </a:p>
          <a:p>
            <a:pPr marL="106680" indent="-106680" defTabSz="914400">
              <a:lnSpc>
                <a:spcPct val="135000"/>
              </a:lnSpc>
              <a:spcBef>
                <a:spcPts val="400"/>
              </a:spcBef>
              <a:buSzTx/>
              <a:buNone/>
              <a:tabLst>
                <a:tab pos="63500" algn="r"/>
                <a:tab pos="101600" algn="l"/>
              </a:tabLst>
              <a:defRPr sz="2320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→ They ____________________________.</a:t>
            </a:r>
          </a:p>
          <a:p>
            <a:pPr marL="106680" indent="-106680" defTabSz="914400">
              <a:lnSpc>
                <a:spcPct val="135000"/>
              </a:lnSpc>
              <a:spcBef>
                <a:spcPts val="400"/>
              </a:spcBef>
              <a:buSzTx/>
              <a:buNone/>
              <a:tabLst>
                <a:tab pos="63500" algn="r"/>
                <a:tab pos="101600" algn="l"/>
              </a:tabLst>
              <a:defRPr b="1" sz="2320">
                <a:solidFill>
                  <a:srgbClr val="11111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b="0">
                <a:latin typeface="Times New Roman"/>
                <a:ea typeface="Times New Roman"/>
                <a:cs typeface="Times New Roman"/>
                <a:sym typeface="Times New Roman"/>
              </a:rPr>
              <a:t>	5.	</a:t>
            </a:r>
            <a:r>
              <a:t>You forgot to save your presentation.</a:t>
            </a:r>
            <a:endParaRPr b="0">
              <a:latin typeface="Helvetica"/>
              <a:ea typeface="Helvetica"/>
              <a:cs typeface="Helvetica"/>
              <a:sym typeface="Helvetica"/>
            </a:endParaRPr>
          </a:p>
          <a:p>
            <a:pPr marL="106680" indent="-106680" defTabSz="914400">
              <a:lnSpc>
                <a:spcPct val="135000"/>
              </a:lnSpc>
              <a:spcBef>
                <a:spcPts val="400"/>
              </a:spcBef>
              <a:buSzTx/>
              <a:buNone/>
              <a:tabLst>
                <a:tab pos="63500" algn="r"/>
                <a:tab pos="101600" algn="l"/>
              </a:tabLst>
              <a:defRPr sz="2320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→ You should ____________________________.</a:t>
            </a:r>
          </a:p>
          <a:p>
            <a:pPr marL="106680" indent="-106680" defTabSz="914400">
              <a:lnSpc>
                <a:spcPct val="135000"/>
              </a:lnSpc>
              <a:spcBef>
                <a:spcPts val="400"/>
              </a:spcBef>
              <a:buSzTx/>
              <a:buNone/>
              <a:tabLst>
                <a:tab pos="63500" algn="r"/>
                <a:tab pos="101600" algn="l"/>
              </a:tabLst>
              <a:defRPr sz="2320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→ Your work ____________________________.</a:t>
            </a:r>
          </a:p>
          <a:p>
            <a:pPr marL="106680" indent="-106680" defTabSz="914400">
              <a:lnSpc>
                <a:spcPct val="135000"/>
              </a:lnSpc>
              <a:spcBef>
                <a:spcPts val="400"/>
              </a:spcBef>
              <a:buSzTx/>
              <a:buNone/>
              <a:tabLst>
                <a:tab pos="63500" algn="r"/>
                <a:tab pos="101600" algn="l"/>
              </a:tabLst>
              <a:defRPr b="1" sz="2320">
                <a:solidFill>
                  <a:srgbClr val="11111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b="0">
                <a:latin typeface="Times New Roman"/>
                <a:ea typeface="Times New Roman"/>
                <a:cs typeface="Times New Roman"/>
                <a:sym typeface="Times New Roman"/>
              </a:rPr>
              <a:t>	6.	</a:t>
            </a:r>
            <a:r>
              <a:t>The internet connection is unstable.</a:t>
            </a:r>
            <a:endParaRPr b="0">
              <a:latin typeface="Helvetica"/>
              <a:ea typeface="Helvetica"/>
              <a:cs typeface="Helvetica"/>
              <a:sym typeface="Helvetica"/>
            </a:endParaRPr>
          </a:p>
          <a:p>
            <a:pPr marL="106680" indent="-106680" defTabSz="914400">
              <a:lnSpc>
                <a:spcPct val="135000"/>
              </a:lnSpc>
              <a:spcBef>
                <a:spcPts val="400"/>
              </a:spcBef>
              <a:buSzTx/>
              <a:buNone/>
              <a:tabLst>
                <a:tab pos="63500" algn="r"/>
                <a:tab pos="101600" algn="l"/>
              </a:tabLst>
              <a:defRPr sz="2320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→ You should ____________________________.</a:t>
            </a:r>
          </a:p>
          <a:p>
            <a:pPr marL="106680" indent="-106680" defTabSz="914400">
              <a:lnSpc>
                <a:spcPct val="135000"/>
              </a:lnSpc>
              <a:spcBef>
                <a:spcPts val="400"/>
              </a:spcBef>
              <a:buSzTx/>
              <a:buNone/>
              <a:tabLst>
                <a:tab pos="63500" algn="r"/>
                <a:tab pos="101600" algn="l"/>
              </a:tabLst>
              <a:defRPr sz="2320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→ The video call ____________________________.</a:t>
            </a:r>
          </a:p>
          <a:p>
            <a:pPr marL="106680" indent="-106680" defTabSz="914400">
              <a:lnSpc>
                <a:spcPct val="135000"/>
              </a:lnSpc>
              <a:spcBef>
                <a:spcPts val="400"/>
              </a:spcBef>
              <a:buSzTx/>
              <a:buNone/>
              <a:tabLst>
                <a:tab pos="63500" algn="r"/>
                <a:tab pos="101600" algn="l"/>
              </a:tabLst>
              <a:defRPr b="1" sz="2320">
                <a:solidFill>
                  <a:srgbClr val="11111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b="0">
                <a:latin typeface="Times New Roman"/>
                <a:ea typeface="Times New Roman"/>
                <a:cs typeface="Times New Roman"/>
                <a:sym typeface="Times New Roman"/>
              </a:rPr>
              <a:t>	7.	</a:t>
            </a:r>
            <a:r>
              <a:t>You didn’t prepare for the meeting.</a:t>
            </a:r>
            <a:endParaRPr b="0">
              <a:latin typeface="Helvetica"/>
              <a:ea typeface="Helvetica"/>
              <a:cs typeface="Helvetica"/>
              <a:sym typeface="Helvetica"/>
            </a:endParaRPr>
          </a:p>
          <a:p>
            <a:pPr marL="106680" indent="-106680" defTabSz="914400">
              <a:lnSpc>
                <a:spcPct val="135000"/>
              </a:lnSpc>
              <a:spcBef>
                <a:spcPts val="400"/>
              </a:spcBef>
              <a:buSzTx/>
              <a:buNone/>
              <a:tabLst>
                <a:tab pos="63500" algn="r"/>
                <a:tab pos="101600" algn="l"/>
              </a:tabLst>
              <a:defRPr sz="2320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→ You should ____________________________.</a:t>
            </a:r>
          </a:p>
          <a:p>
            <a:pPr marL="106680" indent="-106680" defTabSz="914400">
              <a:lnSpc>
                <a:spcPct val="135000"/>
              </a:lnSpc>
              <a:spcBef>
                <a:spcPts val="400"/>
              </a:spcBef>
              <a:buSzTx/>
              <a:buNone/>
              <a:tabLst>
                <a:tab pos="63500" algn="r"/>
                <a:tab pos="101600" algn="l"/>
              </a:tabLst>
              <a:defRPr sz="2320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→ You ____________________________.</a:t>
            </a:r>
          </a:p>
          <a:p>
            <a:pPr marL="106680" indent="-106680" defTabSz="914400">
              <a:lnSpc>
                <a:spcPct val="135000"/>
              </a:lnSpc>
              <a:spcBef>
                <a:spcPts val="400"/>
              </a:spcBef>
              <a:buSzTx/>
              <a:buNone/>
              <a:tabLst>
                <a:tab pos="63500" algn="r"/>
                <a:tab pos="101600" algn="l"/>
              </a:tabLst>
              <a:defRPr b="1" sz="2320">
                <a:solidFill>
                  <a:srgbClr val="11111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b="0">
                <a:latin typeface="Times New Roman"/>
                <a:ea typeface="Times New Roman"/>
                <a:cs typeface="Times New Roman"/>
                <a:sym typeface="Times New Roman"/>
              </a:rPr>
              <a:t>	8.	</a:t>
            </a:r>
            <a:r>
              <a:t>You missed an important deadline.</a:t>
            </a:r>
            <a:endParaRPr b="0">
              <a:latin typeface="Helvetica"/>
              <a:ea typeface="Helvetica"/>
              <a:cs typeface="Helvetica"/>
              <a:sym typeface="Helvetica"/>
            </a:endParaRPr>
          </a:p>
          <a:p>
            <a:pPr marL="106680" indent="-106680" defTabSz="914400">
              <a:lnSpc>
                <a:spcPct val="135000"/>
              </a:lnSpc>
              <a:spcBef>
                <a:spcPts val="400"/>
              </a:spcBef>
              <a:buSzTx/>
              <a:buNone/>
              <a:tabLst>
                <a:tab pos="63500" algn="r"/>
                <a:tab pos="101600" algn="l"/>
              </a:tabLst>
              <a:defRPr sz="2320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→ You should ____________________________.</a:t>
            </a:r>
          </a:p>
          <a:p>
            <a:pPr marL="106680" indent="-106680" defTabSz="914400">
              <a:lnSpc>
                <a:spcPct val="135000"/>
              </a:lnSpc>
              <a:spcBef>
                <a:spcPts val="400"/>
              </a:spcBef>
              <a:buSzTx/>
              <a:buNone/>
              <a:tabLst>
                <a:tab pos="63500" algn="r"/>
                <a:tab pos="101600" algn="l"/>
              </a:tabLst>
              <a:defRPr sz="2320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→ Your client ____________________________.</a:t>
            </a:r>
          </a:p>
        </p:txBody>
      </p:sp>
      <p:sp>
        <p:nvSpPr>
          <p:cNvPr id="200" name="For the second sentence use will, might or may…"/>
          <p:cNvSpPr txBox="1"/>
          <p:nvPr/>
        </p:nvSpPr>
        <p:spPr>
          <a:xfrm>
            <a:off x="9185983" y="1094746"/>
            <a:ext cx="14563751" cy="19939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For the second sentence use will, might or may</a:t>
            </a:r>
          </a:p>
          <a:p>
            <a:pPr/>
            <a:r>
              <a:t>You can also use the negative; won’t might not, may not. 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Work problem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Work problems </a:t>
            </a:r>
          </a:p>
        </p:txBody>
      </p:sp>
      <p:sp>
        <p:nvSpPr>
          <p:cNvPr id="203" name="1. The coffee machine is broken again.…"/>
          <p:cNvSpPr txBox="1"/>
          <p:nvPr>
            <p:ph type="body" idx="1"/>
          </p:nvPr>
        </p:nvSpPr>
        <p:spPr>
          <a:xfrm>
            <a:off x="712639" y="4009348"/>
            <a:ext cx="21948577" cy="8483601"/>
          </a:xfrm>
          <a:prstGeom prst="rect">
            <a:avLst/>
          </a:prstGeom>
        </p:spPr>
        <p:txBody>
          <a:bodyPr/>
          <a:lstStyle/>
          <a:p>
            <a:pPr marL="308609" indent="-308609" defTabSz="914400">
              <a:lnSpc>
                <a:spcPct val="135000"/>
              </a:lnSpc>
              <a:spcBef>
                <a:spcPts val="900"/>
              </a:spcBef>
              <a:buSzTx/>
              <a:buNone/>
              <a:tabLst>
                <a:tab pos="215900" algn="r"/>
                <a:tab pos="304800" algn="l"/>
              </a:tabLst>
              <a:defRPr sz="3725">
                <a:solidFill>
                  <a:schemeClr val="accent2">
                    <a:hueOff val="261693"/>
                    <a:satOff val="40971"/>
                    <a:lumOff val="-2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1.	The coffee machine is broken again.</a:t>
            </a:r>
          </a:p>
          <a:p>
            <a:pPr marL="308609" indent="-308609" defTabSz="914400">
              <a:lnSpc>
                <a:spcPct val="135000"/>
              </a:lnSpc>
              <a:spcBef>
                <a:spcPts val="900"/>
              </a:spcBef>
              <a:buSzTx/>
              <a:buNone/>
              <a:tabLst>
                <a:tab pos="215900" algn="r"/>
                <a:tab pos="304800" algn="l"/>
              </a:tabLst>
              <a:defRPr sz="3725">
                <a:solidFill>
                  <a:schemeClr val="accent2">
                    <a:hueOff val="261693"/>
                    <a:satOff val="40971"/>
                    <a:lumOff val="-2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2.	You forgot to send an important email.</a:t>
            </a:r>
          </a:p>
          <a:p>
            <a:pPr marL="308609" indent="-308609" defTabSz="914400">
              <a:lnSpc>
                <a:spcPct val="135000"/>
              </a:lnSpc>
              <a:spcBef>
                <a:spcPts val="900"/>
              </a:spcBef>
              <a:buSzTx/>
              <a:buNone/>
              <a:tabLst>
                <a:tab pos="215900" algn="r"/>
                <a:tab pos="304800" algn="l"/>
              </a:tabLst>
              <a:defRPr sz="3725">
                <a:solidFill>
                  <a:schemeClr val="accent2">
                    <a:hueOff val="261693"/>
                    <a:satOff val="40971"/>
                    <a:lumOff val="-2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3.	A customer is unhappy with your service.</a:t>
            </a:r>
          </a:p>
          <a:p>
            <a:pPr marL="308609" indent="-308609" defTabSz="914400">
              <a:lnSpc>
                <a:spcPct val="135000"/>
              </a:lnSpc>
              <a:spcBef>
                <a:spcPts val="900"/>
              </a:spcBef>
              <a:buSzTx/>
              <a:buNone/>
              <a:tabLst>
                <a:tab pos="215900" algn="r"/>
                <a:tab pos="304800" algn="l"/>
              </a:tabLst>
              <a:defRPr sz="3725">
                <a:solidFill>
                  <a:schemeClr val="accent2">
                    <a:hueOff val="261693"/>
                    <a:satOff val="40971"/>
                    <a:lumOff val="-2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4.	You lost your key card and can’t enter the office.</a:t>
            </a:r>
          </a:p>
          <a:p>
            <a:pPr marL="308609" indent="-308609" defTabSz="914400">
              <a:lnSpc>
                <a:spcPct val="135000"/>
              </a:lnSpc>
              <a:spcBef>
                <a:spcPts val="900"/>
              </a:spcBef>
              <a:buSzTx/>
              <a:buNone/>
              <a:tabLst>
                <a:tab pos="215900" algn="r"/>
                <a:tab pos="304800" algn="l"/>
              </a:tabLst>
              <a:defRPr sz="3725">
                <a:solidFill>
                  <a:schemeClr val="accent2">
                    <a:hueOff val="261693"/>
                    <a:satOff val="40971"/>
                    <a:lumOff val="-2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5.	Your computer is extremely slow today.</a:t>
            </a:r>
          </a:p>
          <a:p>
            <a:pPr marL="308609" indent="-308609" defTabSz="914400">
              <a:lnSpc>
                <a:spcPct val="135000"/>
              </a:lnSpc>
              <a:spcBef>
                <a:spcPts val="900"/>
              </a:spcBef>
              <a:buSzTx/>
              <a:buNone/>
              <a:tabLst>
                <a:tab pos="215900" algn="r"/>
                <a:tab pos="304800" algn="l"/>
              </a:tabLst>
              <a:defRPr sz="3725">
                <a:solidFill>
                  <a:schemeClr val="accent2">
                    <a:hueOff val="261693"/>
                    <a:satOff val="40971"/>
                    <a:lumOff val="-2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6.	You’re feeling very stressed with deadlines.</a:t>
            </a:r>
          </a:p>
          <a:p>
            <a:pPr marL="308609" indent="-308609" defTabSz="914400">
              <a:lnSpc>
                <a:spcPct val="135000"/>
              </a:lnSpc>
              <a:spcBef>
                <a:spcPts val="900"/>
              </a:spcBef>
              <a:buSzTx/>
              <a:buNone/>
              <a:tabLst>
                <a:tab pos="215900" algn="r"/>
                <a:tab pos="304800" algn="l"/>
              </a:tabLst>
              <a:defRPr sz="3725">
                <a:solidFill>
                  <a:schemeClr val="accent2">
                    <a:hueOff val="261693"/>
                    <a:satOff val="40971"/>
                    <a:lumOff val="-2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7.	A colleague didn’t show up for a team meeting.</a:t>
            </a:r>
          </a:p>
          <a:p>
            <a:pPr marL="308609" indent="-308609" defTabSz="914400">
              <a:lnSpc>
                <a:spcPct val="135000"/>
              </a:lnSpc>
              <a:spcBef>
                <a:spcPts val="900"/>
              </a:spcBef>
              <a:buSzTx/>
              <a:buNone/>
              <a:tabLst>
                <a:tab pos="215900" algn="r"/>
                <a:tab pos="304800" algn="l"/>
              </a:tabLst>
              <a:defRPr sz="3725">
                <a:solidFill>
                  <a:schemeClr val="accent2">
                    <a:hueOff val="261693"/>
                    <a:satOff val="40971"/>
                    <a:lumOff val="-2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8.	You left your phone at home.</a:t>
            </a:r>
          </a:p>
          <a:p>
            <a:pPr marL="308609" indent="-308609" defTabSz="914400">
              <a:lnSpc>
                <a:spcPct val="135000"/>
              </a:lnSpc>
              <a:spcBef>
                <a:spcPts val="900"/>
              </a:spcBef>
              <a:buSzTx/>
              <a:buNone/>
              <a:tabLst>
                <a:tab pos="215900" algn="r"/>
                <a:tab pos="304800" algn="l"/>
              </a:tabLst>
              <a:defRPr sz="3725">
                <a:solidFill>
                  <a:schemeClr val="accent2">
                    <a:hueOff val="261693"/>
                    <a:satOff val="40971"/>
                    <a:lumOff val="-2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9.	The internet isn’t working and you have a Zoom call.</a:t>
            </a:r>
          </a:p>
          <a:p>
            <a:pPr marL="308609" indent="-308609" defTabSz="914400">
              <a:lnSpc>
                <a:spcPct val="135000"/>
              </a:lnSpc>
              <a:spcBef>
                <a:spcPts val="900"/>
              </a:spcBef>
              <a:buSzTx/>
              <a:buNone/>
              <a:tabLst>
                <a:tab pos="215900" algn="r"/>
                <a:tab pos="304800" algn="l"/>
              </a:tabLst>
              <a:defRPr sz="3725">
                <a:solidFill>
                  <a:schemeClr val="accent2">
                    <a:hueOff val="261693"/>
                    <a:satOff val="40971"/>
                    <a:lumOff val="-2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10.	You don’t understand the instructions from your boss.</a:t>
            </a:r>
          </a:p>
        </p:txBody>
      </p:sp>
      <p:sp>
        <p:nvSpPr>
          <p:cNvPr id="204" name="Student A: I forgot to send an important email to the client.…"/>
          <p:cNvSpPr txBox="1"/>
          <p:nvPr/>
        </p:nvSpPr>
        <p:spPr>
          <a:xfrm>
            <a:off x="11281303" y="3921134"/>
            <a:ext cx="12276285" cy="5459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12700">
              <a:lnSpc>
                <a:spcPct val="135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Student A</a:t>
            </a:r>
            <a:r>
              <a:t>: I forgot to send an important email to the client.</a:t>
            </a:r>
          </a:p>
          <a:p>
            <a:pPr defTabSz="12700">
              <a:lnSpc>
                <a:spcPct val="135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Student B</a:t>
            </a:r>
            <a:r>
              <a:t>: You should send it now and explain the delay.</a:t>
            </a:r>
          </a:p>
          <a:p>
            <a:pPr defTabSz="12700">
              <a:lnSpc>
                <a:spcPct val="135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>
                <a:solidFill>
                  <a:srgbClr val="11111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If the client gets angry, your boss might talk to you.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Decide if the sentences are correct or incorrec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Decide if the sentences are correct or incorrect</a:t>
            </a:r>
          </a:p>
        </p:txBody>
      </p:sp>
      <p:sp>
        <p:nvSpPr>
          <p:cNvPr id="207" name="1. If we won’t leave now, we’ll miss the train.…"/>
          <p:cNvSpPr txBox="1"/>
          <p:nvPr>
            <p:ph type="body" idx="1"/>
          </p:nvPr>
        </p:nvSpPr>
        <p:spPr>
          <a:xfrm>
            <a:off x="812800" y="3632200"/>
            <a:ext cx="21948577" cy="8483600"/>
          </a:xfrm>
          <a:prstGeom prst="rect">
            <a:avLst/>
          </a:prstGeom>
        </p:spPr>
        <p:txBody>
          <a:bodyPr/>
          <a:lstStyle/>
          <a:p>
            <a:pPr marL="270509" indent="-270509" defTabSz="914400">
              <a:lnSpc>
                <a:spcPct val="135000"/>
              </a:lnSpc>
              <a:spcBef>
                <a:spcPts val="800"/>
              </a:spcBef>
              <a:buSzTx/>
              <a:buNone/>
              <a:tabLst>
                <a:tab pos="190500" algn="r"/>
                <a:tab pos="266700" algn="l"/>
              </a:tabLst>
              <a:defRPr sz="3834">
                <a:solidFill>
                  <a:srgbClr val="11111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1.	If we won’t leave now, we’ll miss the train.</a:t>
            </a:r>
          </a:p>
          <a:p>
            <a:pPr marL="270509" indent="-270509" defTabSz="914400">
              <a:lnSpc>
                <a:spcPct val="135000"/>
              </a:lnSpc>
              <a:spcBef>
                <a:spcPts val="800"/>
              </a:spcBef>
              <a:buSzTx/>
              <a:buNone/>
              <a:tabLst>
                <a:tab pos="190500" algn="r"/>
                <a:tab pos="266700" algn="l"/>
              </a:tabLst>
              <a:defRPr sz="3834">
                <a:solidFill>
                  <a:srgbClr val="11111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2.	If the internet goes down, we might lose the connection.</a:t>
            </a:r>
          </a:p>
          <a:p>
            <a:pPr marL="270509" indent="-270509" defTabSz="914400">
              <a:lnSpc>
                <a:spcPct val="135000"/>
              </a:lnSpc>
              <a:spcBef>
                <a:spcPts val="800"/>
              </a:spcBef>
              <a:buSzTx/>
              <a:buNone/>
              <a:tabLst>
                <a:tab pos="190500" algn="r"/>
                <a:tab pos="266700" algn="l"/>
              </a:tabLst>
              <a:defRPr sz="3834">
                <a:solidFill>
                  <a:srgbClr val="11111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3.	If she will call the client, he might change his mind.</a:t>
            </a:r>
          </a:p>
          <a:p>
            <a:pPr marL="270509" indent="-270509" defTabSz="914400">
              <a:lnSpc>
                <a:spcPct val="135000"/>
              </a:lnSpc>
              <a:spcBef>
                <a:spcPts val="800"/>
              </a:spcBef>
              <a:buSzTx/>
              <a:buNone/>
              <a:tabLst>
                <a:tab pos="190500" algn="r"/>
                <a:tab pos="266700" algn="l"/>
              </a:tabLst>
              <a:defRPr sz="3834">
                <a:solidFill>
                  <a:srgbClr val="11111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4.	If they don’t fix the printer, we’ll have a big problem.</a:t>
            </a:r>
          </a:p>
          <a:p>
            <a:pPr marL="270509" indent="-270509" defTabSz="914400">
              <a:lnSpc>
                <a:spcPct val="135000"/>
              </a:lnSpc>
              <a:spcBef>
                <a:spcPts val="800"/>
              </a:spcBef>
              <a:buSzTx/>
              <a:buNone/>
              <a:tabLst>
                <a:tab pos="190500" algn="r"/>
                <a:tab pos="266700" algn="l"/>
              </a:tabLst>
              <a:defRPr sz="3834">
                <a:solidFill>
                  <a:srgbClr val="11111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5.	You’ll finish the report faster if you ask for help.</a:t>
            </a:r>
          </a:p>
          <a:p>
            <a:pPr marL="270509" indent="-270509" defTabSz="914400">
              <a:lnSpc>
                <a:spcPct val="135000"/>
              </a:lnSpc>
              <a:spcBef>
                <a:spcPts val="800"/>
              </a:spcBef>
              <a:buSzTx/>
              <a:buNone/>
              <a:tabLst>
                <a:tab pos="190500" algn="r"/>
                <a:tab pos="266700" algn="l"/>
              </a:tabLst>
              <a:defRPr sz="3834">
                <a:solidFill>
                  <a:srgbClr val="11111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6.	If he doesn’t arrive soon, we miss the presentation.</a:t>
            </a:r>
          </a:p>
          <a:p>
            <a:pPr marL="270509" indent="-270509" defTabSz="914400">
              <a:lnSpc>
                <a:spcPct val="135000"/>
              </a:lnSpc>
              <a:spcBef>
                <a:spcPts val="800"/>
              </a:spcBef>
              <a:buSzTx/>
              <a:buNone/>
              <a:tabLst>
                <a:tab pos="190500" algn="r"/>
                <a:tab pos="266700" algn="l"/>
              </a:tabLst>
              <a:defRPr sz="3834">
                <a:solidFill>
                  <a:srgbClr val="11111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7.	If we will be late, the boss will be angry.</a:t>
            </a:r>
          </a:p>
          <a:p>
            <a:pPr marL="270509" indent="-270509" defTabSz="914400">
              <a:lnSpc>
                <a:spcPct val="135000"/>
              </a:lnSpc>
              <a:spcBef>
                <a:spcPts val="800"/>
              </a:spcBef>
              <a:buSzTx/>
              <a:buNone/>
              <a:tabLst>
                <a:tab pos="190500" algn="r"/>
                <a:tab pos="266700" algn="l"/>
              </a:tabLst>
              <a:defRPr sz="3834">
                <a:solidFill>
                  <a:srgbClr val="11111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8.	If the email doesn’t go through, I’ll resend it.</a:t>
            </a:r>
          </a:p>
          <a:p>
            <a:pPr marL="270509" indent="-270509" defTabSz="914400">
              <a:lnSpc>
                <a:spcPct val="135000"/>
              </a:lnSpc>
              <a:spcBef>
                <a:spcPts val="800"/>
              </a:spcBef>
              <a:buSzTx/>
              <a:buNone/>
              <a:tabLst>
                <a:tab pos="190500" algn="r"/>
                <a:tab pos="266700" algn="l"/>
              </a:tabLst>
              <a:defRPr sz="3834">
                <a:solidFill>
                  <a:srgbClr val="11111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9.	I might join the meeting if I will finish early.</a:t>
            </a:r>
          </a:p>
          <a:p>
            <a:pPr marL="270509" indent="-270509" defTabSz="914400">
              <a:lnSpc>
                <a:spcPct val="135000"/>
              </a:lnSpc>
              <a:spcBef>
                <a:spcPts val="800"/>
              </a:spcBef>
              <a:buSzTx/>
              <a:buNone/>
              <a:tabLst>
                <a:tab pos="190500" algn="r"/>
                <a:tab pos="266700" algn="l"/>
              </a:tabLst>
              <a:defRPr sz="3834">
                <a:solidFill>
                  <a:srgbClr val="11111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10.	If the manager sees this mistake, she may not be happy.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